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32"/>
  </p:notesMasterIdLst>
  <p:sldIdLst>
    <p:sldId id="256" r:id="rId2"/>
    <p:sldId id="264" r:id="rId3"/>
    <p:sldId id="299" r:id="rId4"/>
    <p:sldId id="266" r:id="rId5"/>
    <p:sldId id="258" r:id="rId6"/>
    <p:sldId id="301" r:id="rId7"/>
    <p:sldId id="306" r:id="rId8"/>
    <p:sldId id="303" r:id="rId9"/>
    <p:sldId id="302" r:id="rId10"/>
    <p:sldId id="307" r:id="rId11"/>
    <p:sldId id="262" r:id="rId12"/>
    <p:sldId id="276" r:id="rId13"/>
    <p:sldId id="269" r:id="rId14"/>
    <p:sldId id="277" r:id="rId15"/>
    <p:sldId id="294" r:id="rId16"/>
    <p:sldId id="295" r:id="rId17"/>
    <p:sldId id="289" r:id="rId18"/>
    <p:sldId id="267" r:id="rId19"/>
    <p:sldId id="274" r:id="rId20"/>
    <p:sldId id="271" r:id="rId21"/>
    <p:sldId id="280" r:id="rId22"/>
    <p:sldId id="272" r:id="rId23"/>
    <p:sldId id="278" r:id="rId24"/>
    <p:sldId id="281" r:id="rId25"/>
    <p:sldId id="273" r:id="rId26"/>
    <p:sldId id="275" r:id="rId27"/>
    <p:sldId id="286" r:id="rId28"/>
    <p:sldId id="297" r:id="rId29"/>
    <p:sldId id="296" r:id="rId30"/>
    <p:sldId id="292" r:id="rId31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Open Sans" panose="020B0604020202020204" charset="0"/>
      <p:regular r:id="rId37"/>
      <p:bold r:id="rId38"/>
      <p:italic r:id="rId39"/>
      <p:boldItalic r:id="rId40"/>
    </p:embeddedFont>
    <p:embeddedFont>
      <p:font typeface="Open Sans Light" panose="020B0604020202020204" charset="0"/>
      <p:regular r:id="rId41"/>
      <p:italic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FF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454" autoAdjust="0"/>
  </p:normalViewPr>
  <p:slideViewPr>
    <p:cSldViewPr snapToGrid="0">
      <p:cViewPr varScale="1">
        <p:scale>
          <a:sx n="77" d="100"/>
          <a:sy n="77" d="100"/>
        </p:scale>
        <p:origin x="179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presProps" Target="presProps.xml"/></Relationships>
</file>

<file path=ppt/media/image1.png>
</file>

<file path=ppt/media/image10.tmp>
</file>

<file path=ppt/media/image11.tmp>
</file>

<file path=ppt/media/image12.tmp>
</file>

<file path=ppt/media/image13.tmp>
</file>

<file path=ppt/media/image14.tmp>
</file>

<file path=ppt/media/image2.gif>
</file>

<file path=ppt/media/image3.jpeg>
</file>

<file path=ppt/media/image4.tiff>
</file>

<file path=ppt/media/image5.tiff>
</file>

<file path=ppt/media/image6.tmp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1497FB-A0AE-4F04-8976-1DBBCA18F2E1}" type="datetimeFigureOut">
              <a:rPr lang="en-US" smtClean="0"/>
              <a:t>6/15/2018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D3BB77-8C1E-4EDA-BF93-A64751308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934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We present </a:t>
            </a:r>
            <a:r>
              <a:rPr lang="en-US" baseline="0" dirty="0" err="1" smtClean="0"/>
              <a:t>NVStream</a:t>
            </a:r>
            <a:endParaRPr lang="en-US" baseline="0" dirty="0" smtClean="0"/>
          </a:p>
          <a:p>
            <a:r>
              <a:rPr lang="en-US" baseline="0" dirty="0" smtClean="0"/>
              <a:t>It is a </a:t>
            </a:r>
            <a:r>
              <a:rPr lang="en-US" b="1" baseline="0" dirty="0" smtClean="0"/>
              <a:t>NVRAM based I/O transport for in-situ workflow applications</a:t>
            </a:r>
          </a:p>
          <a:p>
            <a:r>
              <a:rPr lang="en-US" baseline="0" dirty="0" smtClean="0"/>
              <a:t>The work involved my advisor </a:t>
            </a:r>
          </a:p>
          <a:p>
            <a:r>
              <a:rPr lang="en-US" baseline="0" dirty="0" smtClean="0"/>
              <a:t>And my collaborators -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3028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Introduced</a:t>
            </a:r>
            <a:r>
              <a:rPr lang="en-US" baseline="0" dirty="0" smtClean="0"/>
              <a:t> and motivated</a:t>
            </a:r>
          </a:p>
          <a:p>
            <a:r>
              <a:rPr lang="en-US" baseline="0" dirty="0" smtClean="0"/>
              <a:t>Next I’m going to show how we solve these problems.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733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We use 3 key ideas to solve the presented problems.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Implement </a:t>
            </a:r>
            <a:r>
              <a:rPr lang="en-US" baseline="0" dirty="0" err="1" smtClean="0"/>
              <a:t>userspace</a:t>
            </a:r>
            <a:r>
              <a:rPr lang="en-US" baseline="0" dirty="0" smtClean="0"/>
              <a:t> </a:t>
            </a:r>
            <a:r>
              <a:rPr lang="en-US" baseline="0" dirty="0" smtClean="0"/>
              <a:t>shared memory </a:t>
            </a:r>
            <a:r>
              <a:rPr lang="en-US" baseline="0" dirty="0" smtClean="0"/>
              <a:t>based object transport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We use log-structured </a:t>
            </a:r>
            <a:r>
              <a:rPr lang="en-US" baseline="0" dirty="0" smtClean="0"/>
              <a:t>shared </a:t>
            </a:r>
            <a:r>
              <a:rPr lang="en-US" baseline="0" dirty="0" smtClean="0"/>
              <a:t>heap to store </a:t>
            </a:r>
            <a:r>
              <a:rPr lang="en-US" baseline="0" dirty="0" smtClean="0"/>
              <a:t>data on NVRAM </a:t>
            </a:r>
            <a:r>
              <a:rPr lang="en-US" baseline="0" dirty="0" smtClean="0"/>
              <a:t>and use cache-bypassing sequential </a:t>
            </a:r>
            <a:r>
              <a:rPr lang="en-US" baseline="0" dirty="0" smtClean="0"/>
              <a:t>writes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finally</a:t>
            </a: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baseline="0" dirty="0" smtClean="0"/>
              <a:t>- We use lightweight, </a:t>
            </a:r>
            <a:r>
              <a:rPr lang="en-US" baseline="0" dirty="0" smtClean="0"/>
              <a:t>log-append based </a:t>
            </a:r>
            <a:r>
              <a:rPr lang="en-US" baseline="0" dirty="0" err="1" smtClean="0"/>
              <a:t>crahs-cosnsitent</a:t>
            </a:r>
            <a:r>
              <a:rPr lang="en-US" baseline="0" dirty="0" smtClean="0"/>
              <a:t> </a:t>
            </a:r>
            <a:r>
              <a:rPr lang="en-US" baseline="0" dirty="0" smtClean="0"/>
              <a:t>techniques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In the next few slides I’m going to explain these key ideas in detail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3942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In this figure I </a:t>
            </a:r>
            <a:r>
              <a:rPr lang="en-US" baseline="0" dirty="0" err="1" smtClean="0"/>
              <a:t>descbribe</a:t>
            </a:r>
            <a:r>
              <a:rPr lang="en-US" baseline="0" dirty="0" smtClean="0"/>
              <a:t> the high level interaction</a:t>
            </a:r>
          </a:p>
          <a:p>
            <a:r>
              <a:rPr lang="en-US" baseline="0" dirty="0" smtClean="0"/>
              <a:t>And functionality of </a:t>
            </a:r>
            <a:r>
              <a:rPr lang="en-US" baseline="0" dirty="0" err="1" smtClean="0"/>
              <a:t>NVStream</a:t>
            </a:r>
            <a:r>
              <a:rPr lang="en-US" baseline="0" dirty="0" smtClean="0"/>
              <a:t> object store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objects </a:t>
            </a:r>
            <a:r>
              <a:rPr lang="en-US" baseline="0" dirty="0" smtClean="0"/>
              <a:t>are allocated </a:t>
            </a:r>
            <a:r>
              <a:rPr lang="en-US" baseline="0" dirty="0" smtClean="0"/>
              <a:t>on </a:t>
            </a:r>
            <a:r>
              <a:rPr lang="en-US" baseline="0" dirty="0" smtClean="0"/>
              <a:t>DRAM</a:t>
            </a:r>
          </a:p>
          <a:p>
            <a:r>
              <a:rPr lang="en-US" baseline="0" dirty="0" smtClean="0"/>
              <a:t>During the put operation, we create snapshot of the object, tie them up with a version number</a:t>
            </a:r>
          </a:p>
          <a:p>
            <a:r>
              <a:rPr lang="en-US" baseline="0" dirty="0" smtClean="0"/>
              <a:t>And move on to NVRAM</a:t>
            </a:r>
          </a:p>
          <a:p>
            <a:r>
              <a:rPr lang="en-US" baseline="0" dirty="0" smtClean="0"/>
              <a:t>Similarity analytics application uses key and version info to get an object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7425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Programming these </a:t>
            </a:r>
            <a:r>
              <a:rPr lang="en-US" baseline="0" dirty="0" err="1" smtClean="0"/>
              <a:t>interation</a:t>
            </a:r>
            <a:r>
              <a:rPr lang="en-US" baseline="0" dirty="0" smtClean="0"/>
              <a:t> with </a:t>
            </a:r>
            <a:r>
              <a:rPr lang="en-US" baseline="0" dirty="0" err="1" smtClean="0"/>
              <a:t>nvstream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Is easy and intuitive.</a:t>
            </a:r>
          </a:p>
          <a:p>
            <a:r>
              <a:rPr lang="en-US" baseline="0" dirty="0" smtClean="0"/>
              <a:t>You first create the object with object name,</a:t>
            </a:r>
          </a:p>
          <a:p>
            <a:r>
              <a:rPr lang="en-US" baseline="0" dirty="0" smtClean="0"/>
              <a:t>You get a DRAM pointer</a:t>
            </a:r>
          </a:p>
          <a:p>
            <a:r>
              <a:rPr lang="en-US" baseline="0" dirty="0" smtClean="0"/>
              <a:t>Compute </a:t>
            </a:r>
          </a:p>
          <a:p>
            <a:r>
              <a:rPr lang="en-US" baseline="0" dirty="0" smtClean="0"/>
              <a:t>And put</a:t>
            </a:r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This </a:t>
            </a:r>
            <a:r>
              <a:rPr lang="en-US" baseline="0" dirty="0" smtClean="0"/>
              <a:t>code sample shows how to do allocate some object and create a snapshot after set of computation steps.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allocate </a:t>
            </a:r>
            <a:r>
              <a:rPr lang="en-US" baseline="0" dirty="0" err="1" smtClean="0"/>
              <a:t>nvstream</a:t>
            </a:r>
            <a:r>
              <a:rPr lang="en-US" baseline="0" dirty="0" smtClean="0"/>
              <a:t> object by using the </a:t>
            </a:r>
            <a:r>
              <a:rPr lang="en-US" baseline="0" dirty="0" err="1" smtClean="0"/>
              <a:t>create_obj</a:t>
            </a:r>
            <a:r>
              <a:rPr lang="en-US" baseline="0" dirty="0" smtClean="0"/>
              <a:t> call. </a:t>
            </a:r>
          </a:p>
          <a:p>
            <a:r>
              <a:rPr lang="en-US" baseline="0" dirty="0" smtClean="0"/>
              <a:t>	key, and size</a:t>
            </a:r>
          </a:p>
          <a:p>
            <a:r>
              <a:rPr lang="en-US" baseline="0" dirty="0" smtClean="0"/>
              <a:t>At this point runtime knows about this object, record </a:t>
            </a:r>
            <a:r>
              <a:rPr lang="en-US" baseline="0" dirty="0" err="1" smtClean="0"/>
              <a:t>metdata</a:t>
            </a:r>
            <a:r>
              <a:rPr lang="en-US" baseline="0" dirty="0" smtClean="0"/>
              <a:t> about it.</a:t>
            </a:r>
          </a:p>
          <a:p>
            <a:r>
              <a:rPr lang="en-US" baseline="0" dirty="0" smtClean="0"/>
              <a:t>It return a memory pointer to the object</a:t>
            </a:r>
          </a:p>
          <a:p>
            <a:r>
              <a:rPr lang="en-US" baseline="0" dirty="0" smtClean="0"/>
              <a:t>This object is placed on DRAM.</a:t>
            </a:r>
          </a:p>
          <a:p>
            <a:r>
              <a:rPr lang="en-US" baseline="0" dirty="0" smtClean="0"/>
              <a:t>Next we use this object for computation.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the put operation, what happens is, the </a:t>
            </a:r>
            <a:r>
              <a:rPr lang="en-US" baseline="0" dirty="0" err="1" smtClean="0"/>
              <a:t>runime</a:t>
            </a:r>
            <a:r>
              <a:rPr lang="en-US" baseline="0" dirty="0" smtClean="0"/>
              <a:t> creates a copy of the zeta object and move it to NVRAM – the persistent storage.</a:t>
            </a:r>
          </a:p>
          <a:p>
            <a:r>
              <a:rPr lang="en-US" baseline="0" dirty="0" smtClean="0"/>
              <a:t>It assigns a version to this persistent object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0858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Next</a:t>
            </a:r>
            <a:r>
              <a:rPr lang="en-US" baseline="0" dirty="0" smtClean="0"/>
              <a:t> we discuss how to physically store the data objects on NVRAM device.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 persistent shared heap </a:t>
            </a:r>
            <a:endParaRPr lang="en-US" baseline="0" dirty="0" smtClean="0"/>
          </a:p>
          <a:p>
            <a:r>
              <a:rPr lang="en-US" baseline="0" dirty="0" smtClean="0"/>
              <a:t>-we format the </a:t>
            </a:r>
            <a:r>
              <a:rPr lang="en-US" baseline="0" dirty="0" err="1" smtClean="0"/>
              <a:t>nvram</a:t>
            </a:r>
            <a:r>
              <a:rPr lang="en-US" baseline="0" dirty="0" smtClean="0"/>
              <a:t> device as a log-heap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As the simulation produces immutable stream of objects we append them to the logs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The append object has additional metadata such as version, start and end offsets </a:t>
            </a:r>
            <a:r>
              <a:rPr lang="en-US" baseline="0" dirty="0" err="1" smtClean="0"/>
              <a:t>etc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Log-structured memory design works well with immutable streaming objects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Volatile shared index – for fast reads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Thread local log for each parallel I/O </a:t>
            </a:r>
            <a:r>
              <a:rPr lang="en-US" baseline="0" dirty="0" err="1" smtClean="0"/>
              <a:t>ouputs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2887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Simulation application does not benefit from CPU cached data 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We use cache by-passing streaming writes to store object data on </a:t>
            </a:r>
            <a:r>
              <a:rPr lang="en-US" baseline="0" dirty="0" smtClean="0"/>
              <a:t>NVRAM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Regular stores program-order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Streaming stores no program order and hence more memory parallelism during output writes.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Since </a:t>
            </a:r>
            <a:r>
              <a:rPr lang="en-US" baseline="0" dirty="0" smtClean="0"/>
              <a:t>we are doing log appends writes, </a:t>
            </a:r>
            <a:r>
              <a:rPr lang="en-US" baseline="0" dirty="0" smtClean="0"/>
              <a:t>our writes are accelerated by write-combining buffers in the hardware as well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5388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Providing</a:t>
            </a:r>
            <a:r>
              <a:rPr lang="en-US" baseline="0" dirty="0" smtClean="0"/>
              <a:t> crash-consistency to log-structured data writes is very easy and efficient.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As we use cache-bypassing i/o no need of CPU </a:t>
            </a:r>
            <a:r>
              <a:rPr lang="en-US" baseline="0" dirty="0" err="1" smtClean="0"/>
              <a:t>cacheline</a:t>
            </a:r>
            <a:r>
              <a:rPr lang="en-US" baseline="0" dirty="0" smtClean="0"/>
              <a:t> </a:t>
            </a:r>
            <a:r>
              <a:rPr lang="en-US" baseline="0" dirty="0" smtClean="0"/>
              <a:t>flushing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We just have to write a atomic commit flag after data write.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We write the object data and issue a store fence. So that we know all of our </a:t>
            </a:r>
            <a:r>
              <a:rPr lang="en-US" baseline="0" dirty="0" err="1" smtClean="0"/>
              <a:t>steraming</a:t>
            </a:r>
            <a:r>
              <a:rPr lang="en-US" baseline="0" dirty="0" smtClean="0"/>
              <a:t> store writes reached NVRAM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Then we issue the commit flag followed by </a:t>
            </a:r>
            <a:r>
              <a:rPr lang="en-US" baseline="0" dirty="0" err="1" smtClean="0"/>
              <a:t>sfence</a:t>
            </a:r>
            <a:r>
              <a:rPr lang="en-US" baseline="0" dirty="0" smtClean="0"/>
              <a:t>. Intel </a:t>
            </a:r>
            <a:r>
              <a:rPr lang="en-US" baseline="0" dirty="0" err="1" smtClean="0"/>
              <a:t>cpu</a:t>
            </a:r>
            <a:r>
              <a:rPr lang="en-US" baseline="0" dirty="0" smtClean="0"/>
              <a:t> supports 8 byte atomic writes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First </a:t>
            </a:r>
            <a:r>
              <a:rPr lang="en-US" baseline="0" dirty="0" smtClean="0"/>
              <a:t>we issue object writes using streaming stores and make sure that all the stores read the NVRAM by explicitly calling a memory ordering instruction (</a:t>
            </a:r>
            <a:r>
              <a:rPr lang="en-US" baseline="0" dirty="0" err="1" smtClean="0"/>
              <a:t>sfence</a:t>
            </a:r>
            <a:r>
              <a:rPr lang="en-US" baseline="0" dirty="0" smtClean="0"/>
              <a:t>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Next we write the commit flag to mark that object is safe to read. The commit flag is 8 byte and, 8 byte atomic writes are supported by CPU. </a:t>
            </a:r>
          </a:p>
          <a:p>
            <a:pPr marL="171450" indent="-171450">
              <a:buFontTx/>
              <a:buChar char="-"/>
            </a:pP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No double writes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No </a:t>
            </a:r>
            <a:r>
              <a:rPr lang="en-US" dirty="0" err="1" smtClean="0"/>
              <a:t>cacheline</a:t>
            </a:r>
            <a:r>
              <a:rPr lang="en-US" dirty="0" smtClean="0"/>
              <a:t> flushes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Two store</a:t>
            </a:r>
            <a:r>
              <a:rPr lang="en-US" baseline="0" dirty="0" smtClean="0"/>
              <a:t> fences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2908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Further we optimized our</a:t>
            </a:r>
            <a:r>
              <a:rPr lang="en-US" baseline="0" dirty="0" smtClean="0"/>
              <a:t> writes by batching them together.</a:t>
            </a:r>
          </a:p>
          <a:p>
            <a:r>
              <a:rPr lang="en-US" baseline="0" dirty="0" smtClean="0"/>
              <a:t>This optimization works because HPC applications write output data in batches when they perform analytics/checkpoint I/O.</a:t>
            </a:r>
          </a:p>
          <a:p>
            <a:r>
              <a:rPr lang="en-US" baseline="0" dirty="0" smtClean="0"/>
              <a:t>Witch data batching, we eliminate individual crash-consistent write ordering per object and </a:t>
            </a:r>
            <a:r>
              <a:rPr lang="en-US" baseline="0" dirty="0" err="1" smtClean="0"/>
              <a:t>peform</a:t>
            </a:r>
            <a:r>
              <a:rPr lang="en-US" baseline="0" dirty="0" smtClean="0"/>
              <a:t> crash consistent writes</a:t>
            </a:r>
          </a:p>
          <a:p>
            <a:r>
              <a:rPr lang="en-US" baseline="0" dirty="0" smtClean="0"/>
              <a:t>Per batch of objects.</a:t>
            </a:r>
          </a:p>
          <a:p>
            <a:r>
              <a:rPr lang="en-US" baseline="0" dirty="0" smtClean="0"/>
              <a:t>Means we can get away with two memory fences when writing a batch of objects on to NVRAM</a:t>
            </a:r>
          </a:p>
          <a:p>
            <a:r>
              <a:rPr lang="en-US" baseline="0" dirty="0" smtClean="0"/>
              <a:t>With crash </a:t>
            </a:r>
            <a:r>
              <a:rPr lang="en-US" baseline="0" dirty="0" err="1" smtClean="0"/>
              <a:t>cosnsistent</a:t>
            </a:r>
            <a:r>
              <a:rPr lang="en-US" baseline="0" dirty="0" smtClean="0"/>
              <a:t> manner.</a:t>
            </a:r>
          </a:p>
          <a:p>
            <a:r>
              <a:rPr lang="en-US" baseline="0" dirty="0" smtClean="0"/>
              <a:t>This increases memory </a:t>
            </a:r>
            <a:r>
              <a:rPr lang="en-US" baseline="0" dirty="0" err="1" smtClean="0"/>
              <a:t>paralleistm</a:t>
            </a:r>
            <a:r>
              <a:rPr lang="en-US" baseline="0" dirty="0" smtClean="0"/>
              <a:t> while data writes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7798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Next we apply</a:t>
            </a:r>
            <a:r>
              <a:rPr lang="en-US" baseline="0" dirty="0" smtClean="0"/>
              <a:t> delta compression to output I/O.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After compute iteration – output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Application may not update the entire object during an iteration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We </a:t>
            </a:r>
            <a:r>
              <a:rPr lang="en-US" baseline="0" dirty="0" smtClean="0"/>
              <a:t>track the compute objects the memory page granularity and store only the modified pages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We use MMU and OS </a:t>
            </a:r>
            <a:r>
              <a:rPr lang="en-US" baseline="0" dirty="0" err="1" smtClean="0"/>
              <a:t>mprotect</a:t>
            </a:r>
            <a:r>
              <a:rPr lang="en-US" baseline="0" dirty="0" smtClean="0"/>
              <a:t> system call to track pages.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Benefit, application </a:t>
            </a:r>
            <a:r>
              <a:rPr lang="en-US" baseline="0" dirty="0" err="1" smtClean="0"/>
              <a:t>dependednt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0584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delta compression cuts down the </a:t>
            </a:r>
            <a:r>
              <a:rPr lang="en-US" baseline="0" dirty="0" err="1" smtClean="0"/>
              <a:t>gtc</a:t>
            </a:r>
            <a:r>
              <a:rPr lang="en-US" baseline="0" dirty="0" smtClean="0"/>
              <a:t>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This is because naïve object store snapshots writes all the </a:t>
            </a:r>
            <a:r>
              <a:rPr lang="en-US" baseline="0" dirty="0" err="1" smtClean="0"/>
              <a:t>obejcts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The original GTC checkpoint code avoid all the variables getting </a:t>
            </a:r>
            <a:r>
              <a:rPr lang="en-US" baseline="0" dirty="0" err="1" smtClean="0"/>
              <a:t>checkpointed</a:t>
            </a:r>
            <a:r>
              <a:rPr lang="en-US" baseline="0" dirty="0" smtClean="0"/>
              <a:t> by using program flow logic.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DC reduces I/O sizes of </a:t>
            </a:r>
            <a:r>
              <a:rPr lang="en-US" baseline="0" dirty="0" err="1" smtClean="0"/>
              <a:t>miniAMR</a:t>
            </a:r>
            <a:r>
              <a:rPr lang="en-US" baseline="0" dirty="0" smtClean="0"/>
              <a:t> up to 99%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8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Persistent memory workflows</a:t>
            </a:r>
          </a:p>
          <a:p>
            <a:r>
              <a:rPr lang="en-US" baseline="0" dirty="0" smtClean="0"/>
              <a:t>In-situ workflows</a:t>
            </a:r>
          </a:p>
          <a:p>
            <a:r>
              <a:rPr lang="en-US" baseline="0" dirty="0" smtClean="0"/>
              <a:t>Using the </a:t>
            </a:r>
            <a:r>
              <a:rPr lang="en-US" baseline="0" dirty="0" err="1" smtClean="0"/>
              <a:t>NVRAm</a:t>
            </a:r>
            <a:endParaRPr lang="en-US" baseline="0" dirty="0" smtClean="0"/>
          </a:p>
          <a:p>
            <a:r>
              <a:rPr lang="en-US" baseline="0" dirty="0" smtClean="0"/>
              <a:t>What about software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Non </a:t>
            </a:r>
            <a:r>
              <a:rPr lang="en-US" baseline="0" dirty="0" smtClean="0"/>
              <a:t>volatile memory will be in future machines</a:t>
            </a:r>
          </a:p>
          <a:p>
            <a:r>
              <a:rPr lang="en-US" baseline="0" dirty="0" smtClean="0"/>
              <a:t>The new memory is persistent, byte addressable, (load/stores), and dense</a:t>
            </a:r>
          </a:p>
          <a:p>
            <a:r>
              <a:rPr lang="en-US" baseline="0" dirty="0" smtClean="0"/>
              <a:t>We will have them in large capacities</a:t>
            </a:r>
          </a:p>
          <a:p>
            <a:r>
              <a:rPr lang="en-US" baseline="0" dirty="0" smtClean="0"/>
              <a:t>Can accelerate </a:t>
            </a:r>
            <a:r>
              <a:rPr lang="en-US" baseline="0" dirty="0" err="1" smtClean="0"/>
              <a:t>hpd</a:t>
            </a:r>
            <a:r>
              <a:rPr lang="en-US" baseline="0" dirty="0" smtClean="0"/>
              <a:t> workflow I/O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 High performance computing,</a:t>
            </a:r>
          </a:p>
          <a:p>
            <a:r>
              <a:rPr lang="en-US" baseline="0" dirty="0" smtClean="0"/>
              <a:t>In-figure shows</a:t>
            </a:r>
          </a:p>
          <a:p>
            <a:r>
              <a:rPr lang="en-US" baseline="0" dirty="0" smtClean="0"/>
              <a:t>Simulation and analytics</a:t>
            </a:r>
          </a:p>
          <a:p>
            <a:r>
              <a:rPr lang="en-US" baseline="0" dirty="0" smtClean="0"/>
              <a:t>Simulation produce data – analytics application consumes – it creates a data flow</a:t>
            </a:r>
          </a:p>
          <a:p>
            <a:r>
              <a:rPr lang="en-US" baseline="0" dirty="0" smtClean="0"/>
              <a:t>The trend is to run them in-situ</a:t>
            </a:r>
          </a:p>
          <a:p>
            <a:r>
              <a:rPr lang="en-US" baseline="0" dirty="0" smtClean="0"/>
              <a:t>Need a transport – consistent and persistent data read/writes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 brainer</a:t>
            </a:r>
          </a:p>
          <a:p>
            <a:r>
              <a:rPr lang="en-US" baseline="0" dirty="0" smtClean="0"/>
              <a:t>What should be system software stack looks like.? </a:t>
            </a:r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1726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use local cluster</a:t>
            </a:r>
            <a:r>
              <a:rPr lang="en-US" baseline="0" dirty="0" smtClean="0"/>
              <a:t> node with 80 cores to evaluate </a:t>
            </a:r>
            <a:r>
              <a:rPr lang="en-US" baseline="0" dirty="0" err="1" smtClean="0"/>
              <a:t>NVStream</a:t>
            </a:r>
            <a:endParaRPr lang="en-US" baseline="0" dirty="0" smtClean="0"/>
          </a:p>
          <a:p>
            <a:r>
              <a:rPr lang="en-US" baseline="0" dirty="0" smtClean="0"/>
              <a:t>We set aside some DRAM memory to treat as NVRAM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We do not introduce additional latency and bandwidth </a:t>
            </a:r>
            <a:r>
              <a:rPr lang="en-US" baseline="0" dirty="0" err="1" smtClean="0"/>
              <a:t>constriaints</a:t>
            </a:r>
            <a:r>
              <a:rPr lang="en-US" baseline="0" dirty="0" smtClean="0"/>
              <a:t> to emulated NVRAM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We assume NVRAM memory is non-volatile and operate at DRAM speeds.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1479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use 3 HPC</a:t>
            </a:r>
            <a:r>
              <a:rPr lang="en-US" baseline="0" dirty="0" smtClean="0"/>
              <a:t> benchmarks, each from a distinct domain</a:t>
            </a:r>
          </a:p>
          <a:p>
            <a:endParaRPr lang="en-US" baseline="0" dirty="0" smtClean="0"/>
          </a:p>
          <a:p>
            <a:r>
              <a:rPr lang="en-US" baseline="0" dirty="0" smtClean="0"/>
              <a:t>GTC </a:t>
            </a:r>
          </a:p>
          <a:p>
            <a:r>
              <a:rPr lang="en-US" baseline="0" dirty="0" smtClean="0"/>
              <a:t>CM1 </a:t>
            </a:r>
          </a:p>
          <a:p>
            <a:r>
              <a:rPr lang="en-US" baseline="0" dirty="0" smtClean="0"/>
              <a:t>And </a:t>
            </a:r>
            <a:r>
              <a:rPr lang="en-US" baseline="0" dirty="0" err="1" smtClean="0"/>
              <a:t>miniAMR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0603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we evaluate how </a:t>
            </a:r>
            <a:r>
              <a:rPr lang="en-US" dirty="0" err="1" smtClean="0"/>
              <a:t>NVStream</a:t>
            </a:r>
            <a:r>
              <a:rPr lang="en-US" baseline="0" dirty="0" smtClean="0"/>
              <a:t> responds to different I/O size granularities when doing output writes.</a:t>
            </a:r>
          </a:p>
          <a:p>
            <a:r>
              <a:rPr lang="en-US" baseline="0" dirty="0" smtClean="0"/>
              <a:t>This is a single threaded run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And we evaluate the same with other I/O techniques.</a:t>
            </a:r>
          </a:p>
          <a:p>
            <a:r>
              <a:rPr lang="en-US" baseline="0" dirty="0" err="1" smtClean="0"/>
              <a:t>Memcpy</a:t>
            </a:r>
            <a:r>
              <a:rPr lang="en-US" baseline="0" dirty="0" smtClean="0"/>
              <a:t> refers to the best case I/O technique – it does not have crash-consistent semantics</a:t>
            </a:r>
          </a:p>
          <a:p>
            <a:r>
              <a:rPr lang="en-US" baseline="0" dirty="0" err="1" smtClean="0"/>
              <a:t>Tmpfs</a:t>
            </a:r>
            <a:r>
              <a:rPr lang="en-US" baseline="0" dirty="0" smtClean="0"/>
              <a:t> is a volatile memory file system </a:t>
            </a:r>
          </a:p>
          <a:p>
            <a:r>
              <a:rPr lang="en-US" baseline="0" dirty="0" smtClean="0"/>
              <a:t>PMFS is a state of the art NVRAM optimized file system</a:t>
            </a:r>
          </a:p>
          <a:p>
            <a:r>
              <a:rPr lang="en-US" baseline="0" dirty="0" smtClean="0"/>
              <a:t>NVS – refers to </a:t>
            </a:r>
            <a:r>
              <a:rPr lang="en-US" baseline="0" dirty="0" err="1" smtClean="0"/>
              <a:t>nvstream</a:t>
            </a:r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We keep the total output data size at </a:t>
            </a:r>
            <a:r>
              <a:rPr lang="en-US" baseline="0" dirty="0" err="1" smtClean="0"/>
              <a:t>consi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416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small object/chunk </a:t>
            </a:r>
            <a:r>
              <a:rPr lang="en-US" baseline="0" dirty="0" smtClean="0"/>
              <a:t>size </a:t>
            </a:r>
            <a:r>
              <a:rPr lang="en-US" baseline="0" dirty="0" err="1" smtClean="0"/>
              <a:t>pmfs</a:t>
            </a:r>
            <a:r>
              <a:rPr lang="en-US" baseline="0" dirty="0" smtClean="0"/>
              <a:t> performs bad</a:t>
            </a:r>
            <a:endParaRPr lang="en-US" baseline="0" dirty="0" smtClean="0"/>
          </a:p>
          <a:p>
            <a:r>
              <a:rPr lang="en-US" baseline="0" dirty="0" smtClean="0"/>
              <a:t>	-More </a:t>
            </a:r>
            <a:r>
              <a:rPr lang="en-US" baseline="0" dirty="0" smtClean="0"/>
              <a:t>kernel crossing and update </a:t>
            </a:r>
            <a:r>
              <a:rPr lang="en-US" baseline="0" dirty="0" smtClean="0"/>
              <a:t>overheads</a:t>
            </a:r>
          </a:p>
          <a:p>
            <a:r>
              <a:rPr lang="en-US" baseline="0" dirty="0" smtClean="0"/>
              <a:t>	- this is because </a:t>
            </a:r>
            <a:endParaRPr lang="en-US" baseline="0" dirty="0" smtClean="0"/>
          </a:p>
          <a:p>
            <a:r>
              <a:rPr lang="en-US" baseline="0" dirty="0" smtClean="0"/>
              <a:t>	-</a:t>
            </a:r>
            <a:r>
              <a:rPr lang="en-US" baseline="0" dirty="0" err="1" smtClean="0"/>
              <a:t>NVRStream</a:t>
            </a:r>
            <a:r>
              <a:rPr lang="en-US" baseline="0" dirty="0" smtClean="0"/>
              <a:t> </a:t>
            </a:r>
            <a:r>
              <a:rPr lang="en-US" baseline="0" dirty="0" smtClean="0"/>
              <a:t>31 time better</a:t>
            </a:r>
          </a:p>
          <a:p>
            <a:r>
              <a:rPr lang="en-US" baseline="0" dirty="0" smtClean="0"/>
              <a:t>For large object size:</a:t>
            </a:r>
          </a:p>
          <a:p>
            <a:r>
              <a:rPr lang="en-US" baseline="0" dirty="0" smtClean="0"/>
              <a:t>	- </a:t>
            </a:r>
            <a:r>
              <a:rPr lang="en-US" baseline="0" dirty="0" err="1" smtClean="0"/>
              <a:t>pmfs</a:t>
            </a:r>
            <a:r>
              <a:rPr lang="en-US" baseline="0" dirty="0" smtClean="0"/>
              <a:t> has comparable performance with </a:t>
            </a:r>
            <a:r>
              <a:rPr lang="en-US" baseline="0" dirty="0" err="1" smtClean="0"/>
              <a:t>NVStream</a:t>
            </a:r>
            <a:endParaRPr lang="en-US" baseline="0" dirty="0" smtClean="0"/>
          </a:p>
          <a:p>
            <a:r>
              <a:rPr lang="en-US" baseline="0" dirty="0" smtClean="0"/>
              <a:t>	-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4514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Evaluate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nvstream</a:t>
            </a:r>
            <a:r>
              <a:rPr lang="en-US" baseline="0" dirty="0" smtClean="0"/>
              <a:t> with two real world applications</a:t>
            </a:r>
          </a:p>
          <a:p>
            <a:r>
              <a:rPr lang="en-US" baseline="0" dirty="0" err="1" smtClean="0"/>
              <a:t>Gtc</a:t>
            </a:r>
            <a:r>
              <a:rPr lang="en-US" baseline="0" dirty="0" smtClean="0"/>
              <a:t> and cm1</a:t>
            </a:r>
          </a:p>
          <a:p>
            <a:r>
              <a:rPr lang="en-US" baseline="0" dirty="0" smtClean="0"/>
              <a:t>We record the output write time against each of the I/O technique.</a:t>
            </a:r>
            <a:endParaRPr lang="en-US" baseline="0" dirty="0" smtClean="0"/>
          </a:p>
          <a:p>
            <a:r>
              <a:rPr lang="en-US" baseline="0" dirty="0" smtClean="0"/>
              <a:t>weak scale the experiment to run with increasing number of MPI ranks</a:t>
            </a:r>
            <a:endParaRPr lang="en-US" baseline="0" dirty="0" smtClean="0"/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NVStream</a:t>
            </a:r>
            <a:r>
              <a:rPr lang="en-US" baseline="0" dirty="0" smtClean="0"/>
              <a:t> </a:t>
            </a:r>
            <a:r>
              <a:rPr lang="en-US" baseline="0" dirty="0" smtClean="0"/>
              <a:t>performs as fast as best-case data I/O technique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PMFS scales very poor  as we increase number of MPI processes</a:t>
            </a:r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NVStream</a:t>
            </a:r>
            <a:r>
              <a:rPr lang="en-US" baseline="0" dirty="0" smtClean="0"/>
              <a:t> performs 10 times faster at n=64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It performs 7 times faster with CM1 output writes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9799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Next we evaluate the read perf</a:t>
            </a:r>
            <a:r>
              <a:rPr lang="en-US" baseline="0" dirty="0" smtClean="0"/>
              <a:t> of </a:t>
            </a:r>
            <a:r>
              <a:rPr lang="en-US" baseline="0" dirty="0" err="1" smtClean="0"/>
              <a:t>NVStream</a:t>
            </a:r>
            <a:endParaRPr lang="en-US" baseline="0" dirty="0" smtClean="0"/>
          </a:p>
          <a:p>
            <a:r>
              <a:rPr lang="en-US" baseline="0" dirty="0" smtClean="0"/>
              <a:t>We couple </a:t>
            </a:r>
            <a:r>
              <a:rPr lang="en-US" baseline="0" dirty="0" err="1" smtClean="0"/>
              <a:t>gtc</a:t>
            </a:r>
            <a:r>
              <a:rPr lang="en-US" baseline="0" dirty="0" smtClean="0"/>
              <a:t> app with simple compression analytic kernel and measure the read time</a:t>
            </a:r>
          </a:p>
          <a:p>
            <a:r>
              <a:rPr lang="en-US" baseline="0" dirty="0" smtClean="0"/>
              <a:t>This is a 1-1 coupling scenario. Analytics app has the same number of ranks</a:t>
            </a:r>
          </a:p>
          <a:p>
            <a:r>
              <a:rPr lang="en-US" baseline="0" dirty="0" err="1" smtClean="0"/>
              <a:t>NVStream</a:t>
            </a:r>
            <a:r>
              <a:rPr lang="en-US" baseline="0" dirty="0" smtClean="0"/>
              <a:t> perform 43% faster than PMFS I/O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11341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Evaluate how delta compression affects I/O</a:t>
            </a:r>
            <a:r>
              <a:rPr lang="en-US" baseline="0" dirty="0" smtClean="0"/>
              <a:t> time and overall simulation time.</a:t>
            </a:r>
          </a:p>
          <a:p>
            <a:r>
              <a:rPr lang="en-US" baseline="0" dirty="0" smtClean="0"/>
              <a:t>- We present results of the </a:t>
            </a:r>
            <a:r>
              <a:rPr lang="en-US" baseline="0" dirty="0" err="1" smtClean="0"/>
              <a:t>miniAMR</a:t>
            </a:r>
            <a:r>
              <a:rPr lang="en-US" baseline="0" dirty="0" smtClean="0"/>
              <a:t> application – it has sparse data update pattern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miniAMR</a:t>
            </a:r>
            <a:r>
              <a:rPr lang="en-US" baseline="0" dirty="0" smtClean="0"/>
              <a:t> has no snapshot/checkpoint method – we introduce one, we save the whole grid.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We use the example two moving spheres through </a:t>
            </a:r>
            <a:r>
              <a:rPr lang="en-US" baseline="0" dirty="0" smtClean="0"/>
              <a:t>grid</a:t>
            </a:r>
          </a:p>
          <a:p>
            <a:pPr marL="0" indent="0">
              <a:buFontTx/>
              <a:buNone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NVStream</a:t>
            </a:r>
            <a:r>
              <a:rPr lang="en-US" baseline="0" dirty="0" smtClean="0"/>
              <a:t> writes performs as good as the best case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Delta compression optimization </a:t>
            </a:r>
            <a:r>
              <a:rPr lang="en-US" baseline="0" dirty="0" smtClean="0"/>
              <a:t>reduces I/O size as much as 99% at the cost of increased simulation time.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432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983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paper is about solving that problem,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NVRAM + NVRAM optimized generic I/O stacks not giving best performance</a:t>
            </a:r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Becase</a:t>
            </a:r>
            <a:r>
              <a:rPr lang="en-US" baseline="0" dirty="0" smtClean="0"/>
              <a:t> of streaming data pattern of analytics I/O and existing systems are not optimized to handle them well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 - challenges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How our system solves them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Using bunch of </a:t>
            </a:r>
            <a:r>
              <a:rPr lang="en-US" baseline="0" dirty="0" err="1" smtClean="0"/>
              <a:t>techniues</a:t>
            </a:r>
            <a:r>
              <a:rPr lang="en-US" baseline="0" dirty="0" smtClean="0"/>
              <a:t> such as memory A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And we show that it works!.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589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</a:t>
            </a:r>
            <a:r>
              <a:rPr lang="en-US" baseline="0" dirty="0" smtClean="0"/>
              <a:t> that we have NVRAM </a:t>
            </a:r>
          </a:p>
          <a:p>
            <a:r>
              <a:rPr lang="en-US" baseline="0" dirty="0" smtClean="0"/>
              <a:t>Why don’t we use the existing software</a:t>
            </a:r>
          </a:p>
          <a:p>
            <a:r>
              <a:rPr lang="en-US" baseline="0" dirty="0" smtClean="0"/>
              <a:t>There are NVRAM optimized file-system stacks</a:t>
            </a:r>
          </a:p>
          <a:p>
            <a:r>
              <a:rPr lang="en-US" baseline="0" dirty="0" smtClean="0"/>
              <a:t>Existing coupling application uses file-system I/O</a:t>
            </a:r>
          </a:p>
          <a:p>
            <a:r>
              <a:rPr lang="en-US" baseline="0" dirty="0" smtClean="0"/>
              <a:t>Now we have a NVRAM based data transport!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is it a </a:t>
            </a:r>
            <a:r>
              <a:rPr lang="en-US" baseline="0" dirty="0" err="1" smtClean="0"/>
              <a:t>nvram</a:t>
            </a:r>
            <a:r>
              <a:rPr lang="en-US" baseline="0" dirty="0" smtClean="0"/>
              <a:t> optimized data transport?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4824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Because,</a:t>
            </a:r>
          </a:p>
          <a:p>
            <a:endParaRPr lang="en-US" baseline="0" dirty="0" smtClean="0"/>
          </a:p>
          <a:p>
            <a:r>
              <a:rPr lang="en-US" baseline="0" dirty="0" smtClean="0"/>
              <a:t>As the simulation runs, it outputs objects in each iteration.</a:t>
            </a:r>
          </a:p>
          <a:p>
            <a:r>
              <a:rPr lang="en-US" baseline="0" dirty="0" smtClean="0"/>
              <a:t>And the analytics application reads them. </a:t>
            </a:r>
          </a:p>
          <a:p>
            <a:r>
              <a:rPr lang="en-US" baseline="0" dirty="0" smtClean="0"/>
              <a:t>The simulation application does not modify the data once its written – immutable</a:t>
            </a:r>
          </a:p>
          <a:p>
            <a:r>
              <a:rPr lang="en-US" baseline="0" dirty="0" smtClean="0"/>
              <a:t>Fil-system software like PMFS are not designed for streaming I/O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7395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PMFS</a:t>
            </a:r>
            <a:r>
              <a:rPr lang="en-US" baseline="0" dirty="0" smtClean="0"/>
              <a:t> like file-system stacks are designed for temporal I/O.</a:t>
            </a:r>
          </a:p>
          <a:p>
            <a:r>
              <a:rPr lang="en-US" baseline="0" dirty="0" smtClean="0"/>
              <a:t>They expect the application to write data and read them back.</a:t>
            </a:r>
          </a:p>
          <a:p>
            <a:r>
              <a:rPr lang="en-US" baseline="0" dirty="0" smtClean="0"/>
              <a:t>Thus uses WB memory mappings and temporal </a:t>
            </a:r>
            <a:r>
              <a:rPr lang="en-US" baseline="0" dirty="0" err="1" smtClean="0"/>
              <a:t>sotres</a:t>
            </a:r>
            <a:r>
              <a:rPr lang="en-US" baseline="0" dirty="0" smtClean="0"/>
              <a:t>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Means the data you write go to the CPU cache. This is a good thing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It allows fast reads and writes, fast metadata query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However, in our streaming I/O use case simulation application writes out the data, it never reads them back.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Simulation is not benefiting from caching output writes.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Evict simulation working set negatively affecting.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657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When we update the data on NVRAM memory we need to maintain consistent state at all times. Let me explain the problem.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Tree node with two-children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We want to swap the children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First I replace the left node with blue child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But before I update the right node with yellow child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And when </a:t>
            </a:r>
            <a:r>
              <a:rPr lang="en-US" baseline="0" dirty="0" err="1" smtClean="0"/>
              <a:t>when</a:t>
            </a:r>
            <a:r>
              <a:rPr lang="en-US" baseline="0" dirty="0" smtClean="0"/>
              <a:t> the node restart I end up in this invalid state neither original or final state..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We need atomic updates of data </a:t>
            </a:r>
            <a:r>
              <a:rPr lang="en-US" baseline="0" dirty="0" err="1" smtClean="0"/>
              <a:t>strucutures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D6D55E-BBC7-F74F-BFD9-7D50F4178F5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5094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There are couple of ways to achieve atomic updates 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WAL is popular among file systems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PMFS uses Undo logging.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You first secure a copy of original data by writing to a log.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Since you are working with CPU cached data, in order to persist them on NVRAM, you have to flush the </a:t>
            </a:r>
            <a:r>
              <a:rPr lang="en-US" baseline="0" dirty="0" err="1" smtClean="0"/>
              <a:t>cacheline</a:t>
            </a:r>
            <a:r>
              <a:rPr lang="en-US" baseline="0" dirty="0" smtClean="0"/>
              <a:t>, to maintain correct ordering you have to introduce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Store fences.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Once you secure a backup of your original data you can do and update the actual data location.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Before transaction commit you again have to securely persist the updated data location.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Takeawy</a:t>
            </a:r>
            <a:r>
              <a:rPr lang="en-US" baseline="0" dirty="0" smtClean="0"/>
              <a:t> of this explanation is undo logging based atomic transactions are costly because it involves so many cache-line flushes and ordering </a:t>
            </a:r>
            <a:r>
              <a:rPr lang="en-US" baseline="0" dirty="0" err="1" smtClean="0"/>
              <a:t>instrucitons</a:t>
            </a:r>
            <a:r>
              <a:rPr lang="en-US" baseline="0" dirty="0" smtClean="0"/>
              <a:t>.</a:t>
            </a:r>
          </a:p>
          <a:p>
            <a:pPr marL="0" indent="0">
              <a:buFontTx/>
              <a:buNone/>
            </a:pP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baseline="0" dirty="0" smtClean="0"/>
              <a:t>WAL can handle crash consistent data structure updates. But streaming data produces immutable objects. We don’t need in-place updates and get away with costly NVRAM update mechanisms.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7047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PMFS</a:t>
            </a:r>
            <a:r>
              <a:rPr lang="en-US" baseline="0" dirty="0" smtClean="0"/>
              <a:t> like systems shorten the I/O path by removing some of the redundant components</a:t>
            </a:r>
          </a:p>
          <a:p>
            <a:r>
              <a:rPr lang="en-US" baseline="0" dirty="0" smtClean="0"/>
              <a:t>Page-cache,</a:t>
            </a:r>
          </a:p>
          <a:p>
            <a:r>
              <a:rPr lang="en-US" baseline="0" dirty="0" smtClean="0"/>
              <a:t>No device driver </a:t>
            </a:r>
          </a:p>
          <a:p>
            <a:r>
              <a:rPr lang="en-US" baseline="0" dirty="0" smtClean="0"/>
              <a:t>However they still have to cross kernel when doing I/O – very costly</a:t>
            </a:r>
          </a:p>
          <a:p>
            <a:r>
              <a:rPr lang="en-US" baseline="0" dirty="0" smtClean="0"/>
              <a:t>And have to cross some of the abstraction </a:t>
            </a:r>
            <a:r>
              <a:rPr lang="en-US" baseline="0" dirty="0" err="1" smtClean="0"/>
              <a:t>lyaers</a:t>
            </a:r>
            <a:r>
              <a:rPr lang="en-US" baseline="0" dirty="0" smtClean="0"/>
              <a:t> such as VFS. </a:t>
            </a:r>
          </a:p>
          <a:p>
            <a:r>
              <a:rPr lang="en-US" baseline="0" dirty="0" smtClean="0"/>
              <a:t>They have to maintain complex </a:t>
            </a:r>
            <a:r>
              <a:rPr lang="en-US" baseline="0" dirty="0" err="1" smtClean="0"/>
              <a:t>metastructures</a:t>
            </a:r>
            <a:r>
              <a:rPr lang="en-US" baseline="0" dirty="0" smtClean="0"/>
              <a:t> to support </a:t>
            </a:r>
            <a:r>
              <a:rPr lang="en-US" baseline="0" dirty="0" err="1" smtClean="0"/>
              <a:t>posix</a:t>
            </a:r>
            <a:r>
              <a:rPr lang="en-US" baseline="0" dirty="0" smtClean="0"/>
              <a:t> </a:t>
            </a:r>
            <a:r>
              <a:rPr lang="en-US" baseline="0" dirty="0" err="1" smtClean="0"/>
              <a:t>api</a:t>
            </a:r>
            <a:r>
              <a:rPr lang="en-US" baseline="0" dirty="0" smtClean="0"/>
              <a:t>.</a:t>
            </a:r>
          </a:p>
          <a:p>
            <a:endParaRPr lang="en-US" baseline="0" dirty="0"/>
          </a:p>
          <a:p>
            <a:r>
              <a:rPr lang="en-US" baseline="0" dirty="0" smtClean="0"/>
              <a:t>These combined results in long-</a:t>
            </a:r>
            <a:r>
              <a:rPr lang="en-US" baseline="0" dirty="0" err="1" smtClean="0"/>
              <a:t>io</a:t>
            </a:r>
            <a:r>
              <a:rPr lang="en-US" baseline="0" dirty="0" smtClean="0"/>
              <a:t> path even with state of the art NVRAM file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D3BB77-8C1E-4EDA-BF93-A6475130862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678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6011C-BB02-4520-8E09-31AC922AD635}" type="datetime1">
              <a:rPr lang="en-US" smtClean="0"/>
              <a:t>6/15/2018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122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7D8B8-9EEB-4CBC-A42B-A4AAC5B2F14B}" type="datetime1">
              <a:rPr lang="en-US" smtClean="0"/>
              <a:t>6/15/2018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282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6D49C-004B-44EC-B989-ADF743C684BA}" type="datetime1">
              <a:rPr lang="en-US" smtClean="0"/>
              <a:t>6/15/2018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228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73A10-B40E-4103-96FF-2043C646B46A}" type="datetime1">
              <a:rPr lang="en-US" smtClean="0"/>
              <a:t>6/15/2018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822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24B27-4379-4C40-B48E-56AF083D129E}" type="datetime1">
              <a:rPr lang="en-US" smtClean="0"/>
              <a:t>6/15/2018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372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454AE-80B7-402B-9173-1403444052A4}" type="datetime1">
              <a:rPr lang="en-US" smtClean="0"/>
              <a:t>6/15/2018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930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3B8D8-1A10-42DD-B810-833B149CC95F}" type="datetime1">
              <a:rPr lang="en-US" smtClean="0"/>
              <a:t>6/15/2018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80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84744-D8CF-4FB8-8FBC-3C4DAA530E21}" type="datetime1">
              <a:rPr lang="en-US" smtClean="0"/>
              <a:t>6/15/2018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750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380AA-5F4A-4E72-9A9D-8CAB05125C62}" type="datetime1">
              <a:rPr lang="en-US" smtClean="0"/>
              <a:t>6/15/2018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740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2C0F9-4E42-4773-9F36-9AC40DAB0663}" type="datetime1">
              <a:rPr lang="en-US" smtClean="0"/>
              <a:t>6/15/2018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447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2494C-37AD-42E7-A1E6-7571E5F458F1}" type="datetime1">
              <a:rPr lang="en-US" smtClean="0"/>
              <a:t>6/15/2018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545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A64519-B764-4E63-87CF-F93325466808}" type="datetime1">
              <a:rPr lang="en-US" smtClean="0"/>
              <a:t>6/15/2018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30109-0DCA-4385-8AFD-9CF98CF019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781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m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mp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mp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NVSTREAM:NVRAM-based Transport for Streaming Objects </a:t>
            </a:r>
            <a:endParaRPr lang="en-US" sz="40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8823" y="3674465"/>
            <a:ext cx="6706354" cy="1655762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Pradeep Fernando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Ada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Gavrilovska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Sudarsun</a:t>
            </a:r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Kannan and Greg </a:t>
            </a:r>
            <a:r>
              <a:rPr 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Eisenhauer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Georgia Institute of Technology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Picture 3" descr="http://www.comm.gatech.edu/sites/all/themes/gt/images/logos/gt-logo-footer-retin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097" y="4849365"/>
            <a:ext cx="2098886" cy="1114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ttp://www.cercs.gatech.edu/images/CERCSlogo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9276" y="4937454"/>
            <a:ext cx="1431629" cy="938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8218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Outline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10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28650" y="1495921"/>
            <a:ext cx="7886700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Introduction</a:t>
            </a:r>
          </a:p>
          <a:p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Motivation</a:t>
            </a:r>
          </a:p>
          <a:p>
            <a:endParaRPr lang="en-US" dirty="0" smtClean="0"/>
          </a:p>
          <a:p>
            <a:r>
              <a:rPr lang="en-US" dirty="0" smtClean="0"/>
              <a:t>NVStream Design</a:t>
            </a:r>
          </a:p>
          <a:p>
            <a:endParaRPr lang="en-US" dirty="0"/>
          </a:p>
          <a:p>
            <a:r>
              <a:rPr lang="en-US" dirty="0" smtClean="0"/>
              <a:t>Evaluation</a:t>
            </a:r>
          </a:p>
          <a:p>
            <a:endParaRPr lang="en-US" dirty="0"/>
          </a:p>
          <a:p>
            <a:r>
              <a:rPr lang="en-US" dirty="0" smtClean="0"/>
              <a:t>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693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Key Ideas for Identified Problems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8652" y="1594098"/>
            <a:ext cx="788669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Short I/O path – </a:t>
            </a:r>
            <a:r>
              <a:rPr lang="en-US" sz="2400" dirty="0"/>
              <a:t>we implement a NVRAM aware, </a:t>
            </a:r>
            <a:r>
              <a:rPr lang="en-US" sz="2400" b="1" dirty="0" err="1">
                <a:solidFill>
                  <a:srgbClr val="00B050"/>
                </a:solidFill>
              </a:rPr>
              <a:t>userspace</a:t>
            </a:r>
            <a:r>
              <a:rPr lang="en-US" sz="2400" b="1" dirty="0">
                <a:solidFill>
                  <a:srgbClr val="00B050"/>
                </a:solidFill>
              </a:rPr>
              <a:t> object-store </a:t>
            </a:r>
            <a:r>
              <a:rPr lang="en-US" sz="2400" dirty="0"/>
              <a:t>for data reads/writes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Optimized I/O for streaming data </a:t>
            </a:r>
            <a:r>
              <a:rPr lang="en-US" sz="2400" dirty="0"/>
              <a:t>– we </a:t>
            </a:r>
            <a:r>
              <a:rPr lang="en-US" sz="2400" b="1" dirty="0">
                <a:solidFill>
                  <a:srgbClr val="00B050"/>
                </a:solidFill>
              </a:rPr>
              <a:t>use log-structured persistent heap</a:t>
            </a:r>
            <a:r>
              <a:rPr lang="en-US" sz="2400" dirty="0"/>
              <a:t> and </a:t>
            </a:r>
            <a:r>
              <a:rPr lang="en-US" sz="2400" b="1" dirty="0">
                <a:solidFill>
                  <a:srgbClr val="00B050"/>
                </a:solidFill>
              </a:rPr>
              <a:t>non-temporal store instructions </a:t>
            </a:r>
            <a:r>
              <a:rPr lang="en-US" sz="2400" dirty="0"/>
              <a:t>to move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Lightweight NVRAM updates </a:t>
            </a:r>
            <a:r>
              <a:rPr lang="en-US" sz="2400" dirty="0"/>
              <a:t>– We use </a:t>
            </a:r>
            <a:r>
              <a:rPr lang="en-US" sz="2400" b="1" dirty="0">
                <a:solidFill>
                  <a:srgbClr val="00B050"/>
                </a:solidFill>
              </a:rPr>
              <a:t>log-append based crash-consistent NVRAM updates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US" sz="2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260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NVStream Object Store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12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94474" y="4130612"/>
            <a:ext cx="7886700" cy="1845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Compute objects are allocated on DRAM</a:t>
            </a:r>
          </a:p>
          <a:p>
            <a:r>
              <a:rPr lang="en-US" sz="2400" b="1" dirty="0"/>
              <a:t>Versioned object </a:t>
            </a:r>
            <a:r>
              <a:rPr lang="en-US" sz="2400" dirty="0"/>
              <a:t>outputs are stored on NVRAM</a:t>
            </a:r>
          </a:p>
          <a:p>
            <a:r>
              <a:rPr lang="en-US" sz="2400" dirty="0"/>
              <a:t>NVRAM </a:t>
            </a:r>
            <a:r>
              <a:rPr lang="en-US" sz="2400" b="1" dirty="0"/>
              <a:t>durably buffer the object </a:t>
            </a:r>
            <a:r>
              <a:rPr lang="en-US" sz="2400" dirty="0"/>
              <a:t>until analytics application consumption</a:t>
            </a:r>
            <a:endParaRPr lang="en-US" sz="24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846050" y="1268362"/>
            <a:ext cx="1926771" cy="967012"/>
            <a:chOff x="1328057" y="3435006"/>
            <a:chExt cx="1415143" cy="472965"/>
          </a:xfrm>
        </p:grpSpPr>
        <p:sp>
          <p:nvSpPr>
            <p:cNvPr id="7" name="Rounded Rectangle 6"/>
            <p:cNvSpPr/>
            <p:nvPr/>
          </p:nvSpPr>
          <p:spPr>
            <a:xfrm>
              <a:off x="1328057" y="3439886"/>
              <a:ext cx="1415143" cy="468085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344385" y="3435006"/>
              <a:ext cx="1382486" cy="1806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simulation</a:t>
              </a:r>
              <a:endParaRPr lang="en-US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416814" y="1278340"/>
            <a:ext cx="1415143" cy="957034"/>
            <a:chOff x="5753100" y="3625963"/>
            <a:chExt cx="1415143" cy="468085"/>
          </a:xfrm>
        </p:grpSpPr>
        <p:sp>
          <p:nvSpPr>
            <p:cNvPr id="9" name="Rounded Rectangle 8"/>
            <p:cNvSpPr/>
            <p:nvPr/>
          </p:nvSpPr>
          <p:spPr>
            <a:xfrm>
              <a:off x="5753100" y="3625963"/>
              <a:ext cx="1415143" cy="468085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791199" y="3632505"/>
              <a:ext cx="1338944" cy="1806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analytics</a:t>
              </a:r>
              <a:endParaRPr lang="en-US" dirty="0"/>
            </a:p>
          </p:txBody>
        </p:sp>
      </p:grpSp>
      <p:sp>
        <p:nvSpPr>
          <p:cNvPr id="13" name="Rounded Rectangle 12"/>
          <p:cNvSpPr/>
          <p:nvPr/>
        </p:nvSpPr>
        <p:spPr>
          <a:xfrm>
            <a:off x="2914334" y="2170057"/>
            <a:ext cx="3276600" cy="93617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914336" y="3258630"/>
            <a:ext cx="3328307" cy="4245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2914334" y="3291284"/>
            <a:ext cx="33881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shared memory (DRAM &amp; NVRAM)</a:t>
            </a:r>
            <a:endParaRPr lang="en-US" sz="1600" dirty="0"/>
          </a:p>
        </p:txBody>
      </p:sp>
      <p:sp>
        <p:nvSpPr>
          <p:cNvPr id="16" name="Rectangle 15"/>
          <p:cNvSpPr/>
          <p:nvPr/>
        </p:nvSpPr>
        <p:spPr>
          <a:xfrm>
            <a:off x="873289" y="2304391"/>
            <a:ext cx="1899530" cy="41196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467381" y="2304391"/>
            <a:ext cx="1383841" cy="41196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285516" y="2346049"/>
            <a:ext cx="1099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DRAM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629161" y="2337588"/>
            <a:ext cx="1099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DRAM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3478815" y="2143586"/>
            <a:ext cx="1698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object store</a:t>
            </a:r>
            <a:endParaRPr lang="en-US" dirty="0"/>
          </a:p>
        </p:txBody>
      </p:sp>
      <p:sp>
        <p:nvSpPr>
          <p:cNvPr id="25" name="Oval 24"/>
          <p:cNvSpPr/>
          <p:nvPr/>
        </p:nvSpPr>
        <p:spPr>
          <a:xfrm>
            <a:off x="987412" y="1664099"/>
            <a:ext cx="718609" cy="41887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009031" y="1713637"/>
            <a:ext cx="718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foo</a:t>
            </a:r>
            <a:endParaRPr lang="en-US" dirty="0"/>
          </a:p>
        </p:txBody>
      </p:sp>
      <p:grpSp>
        <p:nvGrpSpPr>
          <p:cNvPr id="39" name="Group 38"/>
          <p:cNvGrpSpPr/>
          <p:nvPr/>
        </p:nvGrpSpPr>
        <p:grpSpPr>
          <a:xfrm>
            <a:off x="1847231" y="1644936"/>
            <a:ext cx="740533" cy="418870"/>
            <a:chOff x="1719638" y="3176024"/>
            <a:chExt cx="740533" cy="418870"/>
          </a:xfrm>
        </p:grpSpPr>
        <p:sp>
          <p:nvSpPr>
            <p:cNvPr id="26" name="Oval 25"/>
            <p:cNvSpPr/>
            <p:nvPr/>
          </p:nvSpPr>
          <p:spPr>
            <a:xfrm>
              <a:off x="1741562" y="3176024"/>
              <a:ext cx="718609" cy="41887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719638" y="3195187"/>
              <a:ext cx="7186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bar</a:t>
              </a:r>
              <a:endParaRPr lang="en-US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792295" y="1701235"/>
            <a:ext cx="718609" cy="418870"/>
            <a:chOff x="6664702" y="3232323"/>
            <a:chExt cx="718609" cy="418870"/>
          </a:xfrm>
        </p:grpSpPr>
        <p:sp>
          <p:nvSpPr>
            <p:cNvPr id="30" name="Oval 29"/>
            <p:cNvSpPr/>
            <p:nvPr/>
          </p:nvSpPr>
          <p:spPr>
            <a:xfrm>
              <a:off x="6664702" y="3232323"/>
              <a:ext cx="718609" cy="41887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664702" y="3233275"/>
              <a:ext cx="7186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foo:1</a:t>
              </a:r>
              <a:endParaRPr lang="en-US" dirty="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2964540" y="2393836"/>
            <a:ext cx="718609" cy="418870"/>
            <a:chOff x="6664702" y="3232323"/>
            <a:chExt cx="718609" cy="418870"/>
          </a:xfrm>
        </p:grpSpPr>
        <p:sp>
          <p:nvSpPr>
            <p:cNvPr id="34" name="Oval 33"/>
            <p:cNvSpPr/>
            <p:nvPr/>
          </p:nvSpPr>
          <p:spPr>
            <a:xfrm>
              <a:off x="6664702" y="3232323"/>
              <a:ext cx="718609" cy="41887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664702" y="3233275"/>
              <a:ext cx="7186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foo:1</a:t>
              </a:r>
              <a:endParaRPr lang="en-US" dirty="0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431048" y="2666396"/>
            <a:ext cx="718609" cy="418870"/>
            <a:chOff x="6664702" y="3232323"/>
            <a:chExt cx="718609" cy="418870"/>
          </a:xfrm>
        </p:grpSpPr>
        <p:sp>
          <p:nvSpPr>
            <p:cNvPr id="37" name="Oval 36"/>
            <p:cNvSpPr/>
            <p:nvPr/>
          </p:nvSpPr>
          <p:spPr>
            <a:xfrm>
              <a:off x="6664702" y="3232323"/>
              <a:ext cx="718609" cy="41887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664702" y="3233275"/>
              <a:ext cx="7186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foo:2</a:t>
              </a:r>
              <a:endParaRPr lang="en-US" dirty="0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4615902" y="2462086"/>
            <a:ext cx="740533" cy="418870"/>
            <a:chOff x="1719638" y="3176024"/>
            <a:chExt cx="740533" cy="418870"/>
          </a:xfrm>
        </p:grpSpPr>
        <p:sp>
          <p:nvSpPr>
            <p:cNvPr id="41" name="Oval 40"/>
            <p:cNvSpPr/>
            <p:nvPr/>
          </p:nvSpPr>
          <p:spPr>
            <a:xfrm>
              <a:off x="1741562" y="3176024"/>
              <a:ext cx="718609" cy="41887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719638" y="3195187"/>
              <a:ext cx="7186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bar:1</a:t>
              </a:r>
              <a:endParaRPr lang="en-US" dirty="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3800757" y="2638140"/>
            <a:ext cx="740533" cy="418870"/>
            <a:chOff x="1719638" y="3176024"/>
            <a:chExt cx="740533" cy="418870"/>
          </a:xfrm>
        </p:grpSpPr>
        <p:sp>
          <p:nvSpPr>
            <p:cNvPr id="44" name="Oval 43"/>
            <p:cNvSpPr/>
            <p:nvPr/>
          </p:nvSpPr>
          <p:spPr>
            <a:xfrm>
              <a:off x="1741562" y="3176024"/>
              <a:ext cx="718609" cy="41887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719638" y="3195187"/>
              <a:ext cx="7186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bar:2</a:t>
              </a:r>
              <a:endParaRPr lang="en-US" dirty="0"/>
            </a:p>
          </p:txBody>
        </p:sp>
      </p:grpSp>
      <p:sp>
        <p:nvSpPr>
          <p:cNvPr id="49" name="Freeform 48"/>
          <p:cNvSpPr/>
          <p:nvPr/>
        </p:nvSpPr>
        <p:spPr>
          <a:xfrm>
            <a:off x="2707505" y="1581529"/>
            <a:ext cx="772886" cy="730040"/>
          </a:xfrm>
          <a:custGeom>
            <a:avLst/>
            <a:gdLst>
              <a:gd name="connsiteX0" fmla="*/ 0 w 772886"/>
              <a:gd name="connsiteY0" fmla="*/ 22469 h 730040"/>
              <a:gd name="connsiteX1" fmla="*/ 337457 w 772886"/>
              <a:gd name="connsiteY1" fmla="*/ 87783 h 730040"/>
              <a:gd name="connsiteX2" fmla="*/ 772886 w 772886"/>
              <a:gd name="connsiteY2" fmla="*/ 730040 h 73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2886" h="730040">
                <a:moveTo>
                  <a:pt x="0" y="22469"/>
                </a:moveTo>
                <a:cubicBezTo>
                  <a:pt x="104321" y="-3838"/>
                  <a:pt x="208643" y="-30145"/>
                  <a:pt x="337457" y="87783"/>
                </a:cubicBezTo>
                <a:cubicBezTo>
                  <a:pt x="466271" y="205711"/>
                  <a:pt x="619578" y="467875"/>
                  <a:pt x="772886" y="730040"/>
                </a:cubicBezTo>
              </a:path>
            </a:pathLst>
          </a:custGeom>
          <a:noFill/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 49"/>
          <p:cNvSpPr/>
          <p:nvPr/>
        </p:nvSpPr>
        <p:spPr>
          <a:xfrm>
            <a:off x="5613991" y="1549132"/>
            <a:ext cx="838200" cy="740666"/>
          </a:xfrm>
          <a:custGeom>
            <a:avLst/>
            <a:gdLst>
              <a:gd name="connsiteX0" fmla="*/ 0 w 838200"/>
              <a:gd name="connsiteY0" fmla="*/ 740666 h 740666"/>
              <a:gd name="connsiteX1" fmla="*/ 283029 w 838200"/>
              <a:gd name="connsiteY1" fmla="*/ 120180 h 740666"/>
              <a:gd name="connsiteX2" fmla="*/ 838200 w 838200"/>
              <a:gd name="connsiteY2" fmla="*/ 437 h 740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8200" h="740666">
                <a:moveTo>
                  <a:pt x="0" y="740666"/>
                </a:moveTo>
                <a:cubicBezTo>
                  <a:pt x="71664" y="492108"/>
                  <a:pt x="143329" y="243551"/>
                  <a:pt x="283029" y="120180"/>
                </a:cubicBezTo>
                <a:cubicBezTo>
                  <a:pt x="422729" y="-3192"/>
                  <a:pt x="630464" y="-1378"/>
                  <a:pt x="838200" y="437"/>
                </a:cubicBezTo>
              </a:path>
            </a:pathLst>
          </a:custGeom>
          <a:noFill/>
          <a:ln w="190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3039749" y="1396387"/>
            <a:ext cx="133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put(‘foo’, 3)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4816842" y="1268362"/>
            <a:ext cx="133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get(‘foo’, 1)</a:t>
            </a:r>
            <a:endParaRPr lang="en-US" dirty="0"/>
          </a:p>
        </p:txBody>
      </p:sp>
      <p:cxnSp>
        <p:nvCxnSpPr>
          <p:cNvPr id="54" name="Straight Connector 53"/>
          <p:cNvCxnSpPr/>
          <p:nvPr/>
        </p:nvCxnSpPr>
        <p:spPr>
          <a:xfrm>
            <a:off x="2707507" y="3208522"/>
            <a:ext cx="3709307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695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NVStream Object Store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13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28650" y="1349829"/>
            <a:ext cx="75247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Easy to use memory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7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2" y="2252686"/>
            <a:ext cx="5639587" cy="282932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28652" y="2826728"/>
            <a:ext cx="5639587" cy="304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28651" y="4179457"/>
            <a:ext cx="3932465" cy="304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5680409" y="4442740"/>
            <a:ext cx="2320592" cy="1240971"/>
            <a:chOff x="5691294" y="4233636"/>
            <a:chExt cx="2320592" cy="1240971"/>
          </a:xfrm>
        </p:grpSpPr>
        <p:sp>
          <p:nvSpPr>
            <p:cNvPr id="13" name="Rounded Rectangle 12"/>
            <p:cNvSpPr/>
            <p:nvPr/>
          </p:nvSpPr>
          <p:spPr>
            <a:xfrm>
              <a:off x="5691294" y="4233636"/>
              <a:ext cx="2286000" cy="1240971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812971" y="4397829"/>
              <a:ext cx="219891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v</a:t>
              </a:r>
              <a:r>
                <a:rPr lang="en-US" dirty="0"/>
                <a:t>ersioned I/O objects shared persistent memory</a:t>
              </a:r>
              <a:endParaRPr lang="en-US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531430" y="2018717"/>
            <a:ext cx="1910443" cy="1021301"/>
            <a:chOff x="6490607" y="2851986"/>
            <a:chExt cx="1910443" cy="1021301"/>
          </a:xfrm>
        </p:grpSpPr>
        <p:sp>
          <p:nvSpPr>
            <p:cNvPr id="14" name="Rounded Rectangle 13"/>
            <p:cNvSpPr/>
            <p:nvPr/>
          </p:nvSpPr>
          <p:spPr>
            <a:xfrm>
              <a:off x="6509658" y="2851986"/>
              <a:ext cx="1817914" cy="1021301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490607" y="3011643"/>
              <a:ext cx="19104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shadow DRAM compute objects</a:t>
              </a:r>
              <a:endParaRPr lang="en-US" dirty="0"/>
            </a:p>
          </p:txBody>
        </p:sp>
      </p:grpSp>
      <p:cxnSp>
        <p:nvCxnSpPr>
          <p:cNvPr id="18" name="Straight Arrow Connector 17"/>
          <p:cNvCxnSpPr/>
          <p:nvPr/>
        </p:nvCxnSpPr>
        <p:spPr>
          <a:xfrm flipH="1">
            <a:off x="5421875" y="2557007"/>
            <a:ext cx="1036077" cy="31095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 flipV="1">
            <a:off x="4503606" y="4334935"/>
            <a:ext cx="1065224" cy="63101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4710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Log Structured Persistent Heap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14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2907246" y="2567991"/>
            <a:ext cx="2347647" cy="569769"/>
            <a:chOff x="832062" y="1307081"/>
            <a:chExt cx="2125654" cy="337308"/>
          </a:xfrm>
        </p:grpSpPr>
        <p:sp>
          <p:nvSpPr>
            <p:cNvPr id="55" name="Rectangle 54"/>
            <p:cNvSpPr/>
            <p:nvPr/>
          </p:nvSpPr>
          <p:spPr>
            <a:xfrm>
              <a:off x="832062" y="1369433"/>
              <a:ext cx="1984810" cy="208015"/>
            </a:xfrm>
            <a:prstGeom prst="rect">
              <a:avLst/>
            </a:prstGeom>
            <a:noFill/>
            <a:ln cmpd="sng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2762139" y="1307081"/>
              <a:ext cx="195577" cy="3373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008588" y="2810594"/>
            <a:ext cx="2495195" cy="569769"/>
            <a:chOff x="832062" y="1307081"/>
            <a:chExt cx="2125654" cy="337308"/>
          </a:xfrm>
          <a:solidFill>
            <a:schemeClr val="bg1"/>
          </a:solidFill>
        </p:grpSpPr>
        <p:sp>
          <p:nvSpPr>
            <p:cNvPr id="53" name="Rectangle 52"/>
            <p:cNvSpPr/>
            <p:nvPr/>
          </p:nvSpPr>
          <p:spPr>
            <a:xfrm>
              <a:off x="832062" y="1369433"/>
              <a:ext cx="1984810" cy="208015"/>
            </a:xfrm>
            <a:prstGeom prst="rect">
              <a:avLst/>
            </a:prstGeom>
            <a:grpFill/>
            <a:ln cmpd="sng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2766929" y="1307081"/>
              <a:ext cx="190787" cy="33730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12" name="Straight Connector 11"/>
          <p:cNvCxnSpPr/>
          <p:nvPr/>
        </p:nvCxnSpPr>
        <p:spPr>
          <a:xfrm>
            <a:off x="1301074" y="2342730"/>
            <a:ext cx="5371531" cy="0"/>
          </a:xfrm>
          <a:prstGeom prst="line">
            <a:avLst/>
          </a:prstGeom>
          <a:ln w="1270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4420526" y="1136310"/>
            <a:ext cx="1025832" cy="905697"/>
            <a:chOff x="211757" y="254324"/>
            <a:chExt cx="414033" cy="365545"/>
          </a:xfrm>
        </p:grpSpPr>
        <p:sp>
          <p:nvSpPr>
            <p:cNvPr id="42" name="Freeform 41"/>
            <p:cNvSpPr/>
            <p:nvPr/>
          </p:nvSpPr>
          <p:spPr>
            <a:xfrm>
              <a:off x="211757" y="254324"/>
              <a:ext cx="414033" cy="365545"/>
            </a:xfrm>
            <a:custGeom>
              <a:avLst/>
              <a:gdLst>
                <a:gd name="connsiteX0" fmla="*/ 30927 w 414033"/>
                <a:gd name="connsiteY0" fmla="*/ 226711 h 365545"/>
                <a:gd name="connsiteX1" fmla="*/ 108933 w 414033"/>
                <a:gd name="connsiteY1" fmla="*/ 122703 h 365545"/>
                <a:gd name="connsiteX2" fmla="*/ 152270 w 414033"/>
                <a:gd name="connsiteY2" fmla="*/ 31697 h 365545"/>
                <a:gd name="connsiteX3" fmla="*/ 217274 w 414033"/>
                <a:gd name="connsiteY3" fmla="*/ 5695 h 365545"/>
                <a:gd name="connsiteX4" fmla="*/ 342950 w 414033"/>
                <a:gd name="connsiteY4" fmla="*/ 131371 h 365545"/>
                <a:gd name="connsiteX5" fmla="*/ 412288 w 414033"/>
                <a:gd name="connsiteY5" fmla="*/ 261380 h 365545"/>
                <a:gd name="connsiteX6" fmla="*/ 273612 w 414033"/>
                <a:gd name="connsiteY6" fmla="*/ 291716 h 365545"/>
                <a:gd name="connsiteX7" fmla="*/ 191272 w 414033"/>
                <a:gd name="connsiteY7" fmla="*/ 365388 h 365545"/>
                <a:gd name="connsiteX8" fmla="*/ 13593 w 414033"/>
                <a:gd name="connsiteY8" fmla="*/ 309050 h 365545"/>
                <a:gd name="connsiteX9" fmla="*/ 30927 w 414033"/>
                <a:gd name="connsiteY9" fmla="*/ 226711 h 365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4033" h="365545">
                  <a:moveTo>
                    <a:pt x="30927" y="226711"/>
                  </a:moveTo>
                  <a:cubicBezTo>
                    <a:pt x="46817" y="195653"/>
                    <a:pt x="88709" y="155205"/>
                    <a:pt x="108933" y="122703"/>
                  </a:cubicBezTo>
                  <a:cubicBezTo>
                    <a:pt x="129157" y="90201"/>
                    <a:pt x="134213" y="51198"/>
                    <a:pt x="152270" y="31697"/>
                  </a:cubicBezTo>
                  <a:cubicBezTo>
                    <a:pt x="170327" y="12196"/>
                    <a:pt x="185494" y="-10917"/>
                    <a:pt x="217274" y="5695"/>
                  </a:cubicBezTo>
                  <a:cubicBezTo>
                    <a:pt x="249054" y="22307"/>
                    <a:pt x="310448" y="88757"/>
                    <a:pt x="342950" y="131371"/>
                  </a:cubicBezTo>
                  <a:cubicBezTo>
                    <a:pt x="375452" y="173985"/>
                    <a:pt x="423844" y="234656"/>
                    <a:pt x="412288" y="261380"/>
                  </a:cubicBezTo>
                  <a:cubicBezTo>
                    <a:pt x="400732" y="288104"/>
                    <a:pt x="310448" y="274381"/>
                    <a:pt x="273612" y="291716"/>
                  </a:cubicBezTo>
                  <a:cubicBezTo>
                    <a:pt x="236776" y="309051"/>
                    <a:pt x="234608" y="362499"/>
                    <a:pt x="191272" y="365388"/>
                  </a:cubicBezTo>
                  <a:cubicBezTo>
                    <a:pt x="147936" y="368277"/>
                    <a:pt x="46095" y="330718"/>
                    <a:pt x="13593" y="309050"/>
                  </a:cubicBezTo>
                  <a:cubicBezTo>
                    <a:pt x="-18909" y="287382"/>
                    <a:pt x="15037" y="257769"/>
                    <a:pt x="30927" y="226711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265974" y="335857"/>
              <a:ext cx="291621" cy="229224"/>
              <a:chOff x="265974" y="335857"/>
              <a:chExt cx="291621" cy="229224"/>
            </a:xfrm>
          </p:grpSpPr>
          <p:sp>
            <p:nvSpPr>
              <p:cNvPr id="44" name="Oval 43"/>
              <p:cNvSpPr/>
              <p:nvPr/>
            </p:nvSpPr>
            <p:spPr>
              <a:xfrm>
                <a:off x="406638" y="335857"/>
                <a:ext cx="65005" cy="65005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492590" y="424698"/>
                <a:ext cx="65005" cy="65005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330979" y="424698"/>
                <a:ext cx="65005" cy="65005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395984" y="490556"/>
                <a:ext cx="65005" cy="65005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48" name="Straight Connector 47"/>
              <p:cNvCxnSpPr>
                <a:stCxn id="44" idx="5"/>
                <a:endCxn id="45" idx="1"/>
              </p:cNvCxnSpPr>
              <p:nvPr/>
            </p:nvCxnSpPr>
            <p:spPr>
              <a:xfrm>
                <a:off x="462123" y="391342"/>
                <a:ext cx="39987" cy="42876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>
                <a:stCxn id="44" idx="3"/>
                <a:endCxn id="46" idx="7"/>
              </p:cNvCxnSpPr>
              <p:nvPr/>
            </p:nvCxnSpPr>
            <p:spPr>
              <a:xfrm flipH="1">
                <a:off x="386464" y="391342"/>
                <a:ext cx="29694" cy="42876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>
                <a:stCxn id="46" idx="5"/>
                <a:endCxn id="47" idx="1"/>
              </p:cNvCxnSpPr>
              <p:nvPr/>
            </p:nvCxnSpPr>
            <p:spPr>
              <a:xfrm>
                <a:off x="386464" y="480183"/>
                <a:ext cx="19040" cy="19893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Oval 50"/>
              <p:cNvSpPr/>
              <p:nvPr/>
            </p:nvSpPr>
            <p:spPr>
              <a:xfrm>
                <a:off x="265974" y="500076"/>
                <a:ext cx="65005" cy="65005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cxnSp>
            <p:nvCxnSpPr>
              <p:cNvPr id="52" name="Straight Connector 51"/>
              <p:cNvCxnSpPr>
                <a:stCxn id="46" idx="3"/>
                <a:endCxn id="51" idx="7"/>
              </p:cNvCxnSpPr>
              <p:nvPr/>
            </p:nvCxnSpPr>
            <p:spPr>
              <a:xfrm flipH="1">
                <a:off x="321459" y="480183"/>
                <a:ext cx="19040" cy="29413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TextBox 13"/>
          <p:cNvSpPr txBox="1"/>
          <p:nvPr/>
        </p:nvSpPr>
        <p:spPr>
          <a:xfrm>
            <a:off x="5184303" y="2459640"/>
            <a:ext cx="1258903" cy="307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+mj-lt"/>
              </a:rPr>
              <a:t>NVRAM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100028" y="1724294"/>
            <a:ext cx="1427448" cy="307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+mj-lt"/>
              </a:rPr>
              <a:t>DRAM 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735249" y="2468351"/>
            <a:ext cx="1042617" cy="785986"/>
            <a:chOff x="48497" y="962445"/>
            <a:chExt cx="617238" cy="465310"/>
          </a:xfrm>
        </p:grpSpPr>
        <p:sp>
          <p:nvSpPr>
            <p:cNvPr id="40" name="Oval 39"/>
            <p:cNvSpPr/>
            <p:nvPr/>
          </p:nvSpPr>
          <p:spPr>
            <a:xfrm>
              <a:off x="48497" y="962445"/>
              <a:ext cx="617238" cy="46531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14473" y="980240"/>
              <a:ext cx="496722" cy="4372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Rank-0</a:t>
              </a:r>
            </a:p>
            <a:p>
              <a:r>
                <a:rPr lang="en-US" sz="1400" dirty="0"/>
                <a:t>Rank-1</a:t>
              </a:r>
            </a:p>
            <a:p>
              <a:r>
                <a:rPr lang="en-US" sz="1400" dirty="0"/>
                <a:t>Rank-2</a:t>
              </a:r>
            </a:p>
          </p:txBody>
        </p:sp>
      </p:grpSp>
      <p:sp>
        <p:nvSpPr>
          <p:cNvPr id="17" name="Freeform 16"/>
          <p:cNvSpPr/>
          <p:nvPr/>
        </p:nvSpPr>
        <p:spPr>
          <a:xfrm>
            <a:off x="2435597" y="2973902"/>
            <a:ext cx="593938" cy="406652"/>
          </a:xfrm>
          <a:custGeom>
            <a:avLst/>
            <a:gdLst>
              <a:gd name="connsiteX0" fmla="*/ 0 w 342358"/>
              <a:gd name="connsiteY0" fmla="*/ 20906 h 227619"/>
              <a:gd name="connsiteX1" fmla="*/ 138677 w 342358"/>
              <a:gd name="connsiteY1" fmla="*/ 16572 h 227619"/>
              <a:gd name="connsiteX2" fmla="*/ 221016 w 342358"/>
              <a:gd name="connsiteY2" fmla="*/ 202919 h 227619"/>
              <a:gd name="connsiteX3" fmla="*/ 342358 w 342358"/>
              <a:gd name="connsiteY3" fmla="*/ 220254 h 22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358" h="227619">
                <a:moveTo>
                  <a:pt x="0" y="20906"/>
                </a:moveTo>
                <a:cubicBezTo>
                  <a:pt x="50920" y="3571"/>
                  <a:pt x="101841" y="-13764"/>
                  <a:pt x="138677" y="16572"/>
                </a:cubicBezTo>
                <a:cubicBezTo>
                  <a:pt x="175513" y="46908"/>
                  <a:pt x="187069" y="168972"/>
                  <a:pt x="221016" y="202919"/>
                </a:cubicBezTo>
                <a:cubicBezTo>
                  <a:pt x="254963" y="236866"/>
                  <a:pt x="298660" y="228560"/>
                  <a:pt x="342358" y="220254"/>
                </a:cubicBezTo>
              </a:path>
            </a:pathLst>
          </a:custGeom>
          <a:noFill/>
          <a:ln>
            <a:solidFill>
              <a:schemeClr val="tx1"/>
            </a:solidFill>
            <a:tailEnd type="stealth" w="sm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3058818" y="3050501"/>
            <a:ext cx="3590582" cy="569769"/>
            <a:chOff x="832062" y="1307081"/>
            <a:chExt cx="2125654" cy="337308"/>
          </a:xfrm>
          <a:solidFill>
            <a:schemeClr val="bg1"/>
          </a:solidFill>
        </p:grpSpPr>
        <p:sp>
          <p:nvSpPr>
            <p:cNvPr id="38" name="Rectangle 37"/>
            <p:cNvSpPr/>
            <p:nvPr/>
          </p:nvSpPr>
          <p:spPr>
            <a:xfrm>
              <a:off x="832062" y="1369433"/>
              <a:ext cx="1984810" cy="208015"/>
            </a:xfrm>
            <a:prstGeom prst="rect">
              <a:avLst/>
            </a:prstGeom>
            <a:grpFill/>
            <a:ln cmpd="sng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816872" y="1307081"/>
              <a:ext cx="140844" cy="337308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 18"/>
          <p:cNvSpPr/>
          <p:nvPr/>
        </p:nvSpPr>
        <p:spPr>
          <a:xfrm>
            <a:off x="2465875" y="2818790"/>
            <a:ext cx="534378" cy="390481"/>
          </a:xfrm>
          <a:custGeom>
            <a:avLst/>
            <a:gdLst>
              <a:gd name="connsiteX0" fmla="*/ 0 w 316356"/>
              <a:gd name="connsiteY0" fmla="*/ 17514 h 231168"/>
              <a:gd name="connsiteX1" fmla="*/ 182013 w 316356"/>
              <a:gd name="connsiteY1" fmla="*/ 17514 h 231168"/>
              <a:gd name="connsiteX2" fmla="*/ 216683 w 316356"/>
              <a:gd name="connsiteY2" fmla="*/ 199527 h 231168"/>
              <a:gd name="connsiteX3" fmla="*/ 316356 w 316356"/>
              <a:gd name="connsiteY3" fmla="*/ 229863 h 231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6356" h="231168">
                <a:moveTo>
                  <a:pt x="0" y="17514"/>
                </a:moveTo>
                <a:cubicBezTo>
                  <a:pt x="72949" y="2346"/>
                  <a:pt x="145899" y="-12821"/>
                  <a:pt x="182013" y="17514"/>
                </a:cubicBezTo>
                <a:cubicBezTo>
                  <a:pt x="218127" y="47849"/>
                  <a:pt x="194292" y="164135"/>
                  <a:pt x="216683" y="199527"/>
                </a:cubicBezTo>
                <a:cubicBezTo>
                  <a:pt x="239074" y="234919"/>
                  <a:pt x="277715" y="232391"/>
                  <a:pt x="316356" y="229863"/>
                </a:cubicBezTo>
              </a:path>
            </a:pathLst>
          </a:custGeom>
          <a:noFill/>
          <a:ln>
            <a:solidFill>
              <a:schemeClr val="bg2">
                <a:lumMod val="75000"/>
              </a:schemeClr>
            </a:solidFill>
            <a:tailEnd type="stealth" w="sm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/>
        </p:nvSpPr>
        <p:spPr>
          <a:xfrm>
            <a:off x="2473196" y="2688013"/>
            <a:ext cx="409934" cy="131079"/>
          </a:xfrm>
          <a:custGeom>
            <a:avLst/>
            <a:gdLst>
              <a:gd name="connsiteX0" fmla="*/ 0 w 242684"/>
              <a:gd name="connsiteY0" fmla="*/ 3928 h 77600"/>
              <a:gd name="connsiteX1" fmla="*/ 95340 w 242684"/>
              <a:gd name="connsiteY1" fmla="*/ 8262 h 77600"/>
              <a:gd name="connsiteX2" fmla="*/ 242684 w 242684"/>
              <a:gd name="connsiteY2" fmla="*/ 77600 h 7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2684" h="77600">
                <a:moveTo>
                  <a:pt x="0" y="3928"/>
                </a:moveTo>
                <a:cubicBezTo>
                  <a:pt x="27446" y="-45"/>
                  <a:pt x="54893" y="-4017"/>
                  <a:pt x="95340" y="8262"/>
                </a:cubicBezTo>
                <a:cubicBezTo>
                  <a:pt x="135787" y="20541"/>
                  <a:pt x="189235" y="49070"/>
                  <a:pt x="242684" y="77600"/>
                </a:cubicBezTo>
              </a:path>
            </a:pathLst>
          </a:custGeom>
          <a:noFill/>
          <a:ln>
            <a:solidFill>
              <a:schemeClr val="bg2">
                <a:lumMod val="75000"/>
              </a:schemeClr>
            </a:solidFill>
            <a:tailEnd type="stealth" w="sm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784953" y="986831"/>
            <a:ext cx="1573855" cy="519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shared volatile index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37400" y="3310464"/>
            <a:ext cx="1982498" cy="523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shared persistent root segment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2495169" y="1229263"/>
            <a:ext cx="1042617" cy="785986"/>
            <a:chOff x="48497" y="962445"/>
            <a:chExt cx="617238" cy="465310"/>
          </a:xfrm>
        </p:grpSpPr>
        <p:sp>
          <p:nvSpPr>
            <p:cNvPr id="36" name="Oval 35"/>
            <p:cNvSpPr/>
            <p:nvPr/>
          </p:nvSpPr>
          <p:spPr>
            <a:xfrm>
              <a:off x="48497" y="962445"/>
              <a:ext cx="617238" cy="46531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118571" y="965487"/>
              <a:ext cx="496722" cy="4372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Rank-0</a:t>
              </a:r>
            </a:p>
            <a:p>
              <a:r>
                <a:rPr lang="en-US" sz="1400" dirty="0"/>
                <a:t>Rank-1</a:t>
              </a:r>
            </a:p>
            <a:p>
              <a:r>
                <a:rPr lang="en-US" sz="1400" dirty="0"/>
                <a:t>Rank-2</a:t>
              </a:r>
            </a:p>
          </p:txBody>
        </p:sp>
      </p:grpSp>
      <p:sp>
        <p:nvSpPr>
          <p:cNvPr id="26" name="Freeform 25"/>
          <p:cNvSpPr/>
          <p:nvPr/>
        </p:nvSpPr>
        <p:spPr>
          <a:xfrm>
            <a:off x="3196519" y="1261435"/>
            <a:ext cx="1698299" cy="552384"/>
          </a:xfrm>
          <a:custGeom>
            <a:avLst/>
            <a:gdLst>
              <a:gd name="connsiteX0" fmla="*/ 0 w 1005407"/>
              <a:gd name="connsiteY0" fmla="*/ 300745 h 327016"/>
              <a:gd name="connsiteX1" fmla="*/ 459367 w 1005407"/>
              <a:gd name="connsiteY1" fmla="*/ 300745 h 327016"/>
              <a:gd name="connsiteX2" fmla="*/ 767056 w 1005407"/>
              <a:gd name="connsiteY2" fmla="*/ 27726 h 327016"/>
              <a:gd name="connsiteX3" fmla="*/ 1005407 w 1005407"/>
              <a:gd name="connsiteY3" fmla="*/ 23392 h 327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5407" h="327016">
                <a:moveTo>
                  <a:pt x="0" y="300745"/>
                </a:moveTo>
                <a:cubicBezTo>
                  <a:pt x="165762" y="323496"/>
                  <a:pt x="331524" y="346248"/>
                  <a:pt x="459367" y="300745"/>
                </a:cubicBezTo>
                <a:cubicBezTo>
                  <a:pt x="587210" y="255242"/>
                  <a:pt x="676049" y="73951"/>
                  <a:pt x="767056" y="27726"/>
                </a:cubicBezTo>
                <a:cubicBezTo>
                  <a:pt x="858063" y="-18499"/>
                  <a:pt x="931735" y="2446"/>
                  <a:pt x="1005407" y="23392"/>
                </a:cubicBezTo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  <a:tailEnd type="stealth" w="sm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reeform 26"/>
          <p:cNvSpPr/>
          <p:nvPr/>
        </p:nvSpPr>
        <p:spPr>
          <a:xfrm flipH="1">
            <a:off x="4436499" y="1927710"/>
            <a:ext cx="610483" cy="1210053"/>
          </a:xfrm>
          <a:custGeom>
            <a:avLst/>
            <a:gdLst>
              <a:gd name="connsiteX0" fmla="*/ 13694 w 286714"/>
              <a:gd name="connsiteY0" fmla="*/ 0 h 793058"/>
              <a:gd name="connsiteX1" fmla="*/ 31029 w 286714"/>
              <a:gd name="connsiteY1" fmla="*/ 403029 h 793058"/>
              <a:gd name="connsiteX2" fmla="*/ 286714 w 286714"/>
              <a:gd name="connsiteY2" fmla="*/ 793058 h 793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6714" h="793058">
                <a:moveTo>
                  <a:pt x="13694" y="0"/>
                </a:moveTo>
                <a:cubicBezTo>
                  <a:pt x="-390" y="135426"/>
                  <a:pt x="-14474" y="270853"/>
                  <a:pt x="31029" y="403029"/>
                </a:cubicBezTo>
                <a:cubicBezTo>
                  <a:pt x="76532" y="535205"/>
                  <a:pt x="181623" y="664131"/>
                  <a:pt x="286714" y="793058"/>
                </a:cubicBezTo>
              </a:path>
            </a:pathLst>
          </a:custGeom>
          <a:noFill/>
          <a:ln>
            <a:prstDash val="dash"/>
            <a:tailEnd type="stealt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6672603" y="3150496"/>
            <a:ext cx="1519842" cy="307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NVStream log</a:t>
            </a:r>
            <a:endParaRPr lang="en-US" sz="1400" dirty="0"/>
          </a:p>
        </p:txBody>
      </p:sp>
      <p:grpSp>
        <p:nvGrpSpPr>
          <p:cNvPr id="3" name="Group 2"/>
          <p:cNvGrpSpPr/>
          <p:nvPr/>
        </p:nvGrpSpPr>
        <p:grpSpPr>
          <a:xfrm>
            <a:off x="3749674" y="3150496"/>
            <a:ext cx="2510194" cy="357910"/>
            <a:chOff x="3749674" y="3150496"/>
            <a:chExt cx="2510194" cy="357910"/>
          </a:xfrm>
        </p:grpSpPr>
        <p:grpSp>
          <p:nvGrpSpPr>
            <p:cNvPr id="57" name="Group 56"/>
            <p:cNvGrpSpPr/>
            <p:nvPr/>
          </p:nvGrpSpPr>
          <p:grpSpPr>
            <a:xfrm>
              <a:off x="5655403" y="3161750"/>
              <a:ext cx="604465" cy="346656"/>
              <a:chOff x="6664702" y="3232323"/>
              <a:chExt cx="718609" cy="427680"/>
            </a:xfrm>
          </p:grpSpPr>
          <p:sp>
            <p:nvSpPr>
              <p:cNvPr id="58" name="Oval 57"/>
              <p:cNvSpPr/>
              <p:nvPr/>
            </p:nvSpPr>
            <p:spPr>
              <a:xfrm>
                <a:off x="6664702" y="3232323"/>
                <a:ext cx="718609" cy="41887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6664702" y="3280289"/>
                <a:ext cx="718609" cy="3797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/>
                  <a:t>foo:1</a:t>
                </a:r>
                <a:endParaRPr lang="en-US" sz="1400" dirty="0"/>
              </a:p>
            </p:txBody>
          </p:sp>
        </p:grpSp>
        <p:grpSp>
          <p:nvGrpSpPr>
            <p:cNvPr id="60" name="Group 59"/>
            <p:cNvGrpSpPr/>
            <p:nvPr/>
          </p:nvGrpSpPr>
          <p:grpSpPr>
            <a:xfrm>
              <a:off x="4392969" y="3150496"/>
              <a:ext cx="604465" cy="346656"/>
              <a:chOff x="6664702" y="3232323"/>
              <a:chExt cx="718609" cy="427680"/>
            </a:xfrm>
          </p:grpSpPr>
          <p:sp>
            <p:nvSpPr>
              <p:cNvPr id="61" name="Oval 60"/>
              <p:cNvSpPr/>
              <p:nvPr/>
            </p:nvSpPr>
            <p:spPr>
              <a:xfrm>
                <a:off x="6664702" y="3232323"/>
                <a:ext cx="718609" cy="41887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6664702" y="3280289"/>
                <a:ext cx="718609" cy="3797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/>
                  <a:t>foo:2</a:t>
                </a:r>
                <a:endParaRPr lang="en-US" sz="1400" dirty="0"/>
              </a:p>
            </p:txBody>
          </p:sp>
        </p:grpSp>
        <p:grpSp>
          <p:nvGrpSpPr>
            <p:cNvPr id="63" name="Group 62"/>
            <p:cNvGrpSpPr/>
            <p:nvPr/>
          </p:nvGrpSpPr>
          <p:grpSpPr>
            <a:xfrm>
              <a:off x="5031478" y="3161750"/>
              <a:ext cx="604465" cy="346656"/>
              <a:chOff x="6664702" y="3232323"/>
              <a:chExt cx="718609" cy="427680"/>
            </a:xfrm>
          </p:grpSpPr>
          <p:sp>
            <p:nvSpPr>
              <p:cNvPr id="64" name="Oval 63"/>
              <p:cNvSpPr/>
              <p:nvPr/>
            </p:nvSpPr>
            <p:spPr>
              <a:xfrm>
                <a:off x="6664702" y="3232323"/>
                <a:ext cx="718609" cy="41887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6664702" y="3280289"/>
                <a:ext cx="718609" cy="3797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/>
                  <a:t>bar:1</a:t>
                </a:r>
                <a:endParaRPr lang="en-US" sz="1400" dirty="0"/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3749674" y="3160538"/>
              <a:ext cx="604465" cy="346656"/>
              <a:chOff x="6664702" y="3232323"/>
              <a:chExt cx="718609" cy="427680"/>
            </a:xfrm>
          </p:grpSpPr>
          <p:sp>
            <p:nvSpPr>
              <p:cNvPr id="67" name="Oval 66"/>
              <p:cNvSpPr/>
              <p:nvPr/>
            </p:nvSpPr>
            <p:spPr>
              <a:xfrm>
                <a:off x="6664702" y="3232323"/>
                <a:ext cx="718609" cy="41887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6664702" y="3280289"/>
                <a:ext cx="718609" cy="3797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/>
                  <a:t>bar:2</a:t>
                </a:r>
                <a:endParaRPr lang="en-US" sz="1400" dirty="0"/>
              </a:p>
            </p:txBody>
          </p:sp>
        </p:grpSp>
      </p:grpSp>
      <p:sp>
        <p:nvSpPr>
          <p:cNvPr id="69" name="Content Placeholder 2"/>
          <p:cNvSpPr txBox="1">
            <a:spLocks/>
          </p:cNvSpPr>
          <p:nvPr/>
        </p:nvSpPr>
        <p:spPr>
          <a:xfrm>
            <a:off x="425310" y="4017035"/>
            <a:ext cx="8259097" cy="201183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Workflow I/O produces immutable stream of objects</a:t>
            </a:r>
          </a:p>
          <a:p>
            <a:r>
              <a:rPr lang="en-US" sz="2600" b="1" dirty="0">
                <a:solidFill>
                  <a:srgbClr val="00B050"/>
                </a:solidFill>
              </a:rPr>
              <a:t>Log-structured heap</a:t>
            </a:r>
            <a:r>
              <a:rPr lang="en-US" sz="2600" dirty="0"/>
              <a:t> is used to store them on NVRAM</a:t>
            </a:r>
          </a:p>
          <a:p>
            <a:r>
              <a:rPr lang="en-US" sz="2600" dirty="0"/>
              <a:t>We use </a:t>
            </a:r>
            <a:r>
              <a:rPr lang="en-US" sz="2600" b="1" dirty="0">
                <a:solidFill>
                  <a:srgbClr val="00B050"/>
                </a:solidFill>
              </a:rPr>
              <a:t>soft index </a:t>
            </a:r>
            <a:r>
              <a:rPr lang="en-US" sz="2600" dirty="0"/>
              <a:t>on shared volatile memory</a:t>
            </a:r>
          </a:p>
          <a:p>
            <a:r>
              <a:rPr lang="en-US" sz="2600" dirty="0"/>
              <a:t>Thread-local log for parallel I/O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568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6" grpId="0" animBg="1"/>
      <p:bldP spid="2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Cache Bypassing Stores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15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89098" y="4019107"/>
            <a:ext cx="802625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We use Intel streaming writes to </a:t>
            </a:r>
            <a:r>
              <a:rPr lang="en-US" sz="2400" b="1" dirty="0"/>
              <a:t>by-pass CPU caches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Streaming writes are not constrained by </a:t>
            </a:r>
            <a:r>
              <a:rPr lang="en-US" sz="2400" b="1" dirty="0"/>
              <a:t>total ordering </a:t>
            </a:r>
            <a:r>
              <a:rPr lang="en-US" sz="2400" dirty="0"/>
              <a:t>	- TSO retires stores in program order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Streaming writes unlock the full memory parallelism to NVRAM device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Write combining hardware </a:t>
            </a:r>
            <a:r>
              <a:rPr lang="en-US" sz="2400" dirty="0"/>
              <a:t>helps</a:t>
            </a:r>
            <a:r>
              <a:rPr lang="en-US" sz="2400" b="1" dirty="0"/>
              <a:t> sequential writes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grpSp>
        <p:nvGrpSpPr>
          <p:cNvPr id="6" name="Group 5"/>
          <p:cNvGrpSpPr/>
          <p:nvPr/>
        </p:nvGrpSpPr>
        <p:grpSpPr>
          <a:xfrm>
            <a:off x="3250104" y="1498977"/>
            <a:ext cx="2033092" cy="1099909"/>
            <a:chOff x="1052761" y="1480631"/>
            <a:chExt cx="2042384" cy="1098105"/>
          </a:xfrm>
        </p:grpSpPr>
        <p:grpSp>
          <p:nvGrpSpPr>
            <p:cNvPr id="8" name="Group 7"/>
            <p:cNvGrpSpPr/>
            <p:nvPr/>
          </p:nvGrpSpPr>
          <p:grpSpPr>
            <a:xfrm flipV="1">
              <a:off x="1052761" y="2254960"/>
              <a:ext cx="2042384" cy="323776"/>
              <a:chOff x="31609590" y="10349828"/>
              <a:chExt cx="7105475" cy="1288083"/>
            </a:xfrm>
          </p:grpSpPr>
          <p:sp>
            <p:nvSpPr>
              <p:cNvPr id="11" name="Rounded Rectangle 10"/>
              <p:cNvSpPr/>
              <p:nvPr/>
            </p:nvSpPr>
            <p:spPr>
              <a:xfrm>
                <a:off x="31609590" y="10406527"/>
                <a:ext cx="7105475" cy="1231384"/>
              </a:xfrm>
              <a:prstGeom prst="roundRect">
                <a:avLst/>
              </a:prstGeom>
              <a:noFill/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 rot="10800000">
                <a:off x="33296206" y="10349828"/>
                <a:ext cx="4540889" cy="12224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latin typeface="Open Sans Light" charset="0"/>
                    <a:ea typeface="Open Sans Light" charset="0"/>
                    <a:cs typeface="Open Sans Light" charset="0"/>
                  </a:rPr>
                  <a:t>CPU caches </a:t>
                </a:r>
                <a:endParaRPr lang="en-US" sz="1400" dirty="0">
                  <a:latin typeface="Open Sans Light" charset="0"/>
                  <a:ea typeface="Open Sans Light" charset="0"/>
                  <a:cs typeface="Open Sans Light" charset="0"/>
                </a:endParaRPr>
              </a:p>
            </p:txBody>
          </p:sp>
        </p:grp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5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866959" y="1480631"/>
              <a:ext cx="384187" cy="370599"/>
            </a:xfrm>
            <a:prstGeom prst="rect">
              <a:avLst/>
            </a:prstGeom>
            <a:noFill/>
          </p:spPr>
        </p:pic>
        <p:sp>
          <p:nvSpPr>
            <p:cNvPr id="10" name="Up-Down Arrow 9"/>
            <p:cNvSpPr/>
            <p:nvPr/>
          </p:nvSpPr>
          <p:spPr>
            <a:xfrm>
              <a:off x="2018164" y="1914584"/>
              <a:ext cx="111578" cy="293271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 rot="16200000">
            <a:off x="3603588" y="1856503"/>
            <a:ext cx="519699" cy="3229955"/>
            <a:chOff x="2165684" y="1672389"/>
            <a:chExt cx="1038692" cy="2685445"/>
          </a:xfrm>
        </p:grpSpPr>
        <p:grpSp>
          <p:nvGrpSpPr>
            <p:cNvPr id="14" name="Group 13"/>
            <p:cNvGrpSpPr/>
            <p:nvPr/>
          </p:nvGrpSpPr>
          <p:grpSpPr>
            <a:xfrm>
              <a:off x="2165684" y="2107263"/>
              <a:ext cx="1038692" cy="2250571"/>
              <a:chOff x="2165684" y="2107263"/>
              <a:chExt cx="1038692" cy="2250571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2292582" y="2107263"/>
                <a:ext cx="835628" cy="2079728"/>
                <a:chOff x="3848666" y="1978925"/>
                <a:chExt cx="2101759" cy="2291221"/>
              </a:xfrm>
            </p:grpSpPr>
            <p:grpSp>
              <p:nvGrpSpPr>
                <p:cNvPr id="19" name="Group 18"/>
                <p:cNvGrpSpPr/>
                <p:nvPr/>
              </p:nvGrpSpPr>
              <p:grpSpPr>
                <a:xfrm>
                  <a:off x="3848668" y="1978925"/>
                  <a:ext cx="2101757" cy="1146412"/>
                  <a:chOff x="3848668" y="1978925"/>
                  <a:chExt cx="2101757" cy="1146412"/>
                </a:xfrm>
              </p:grpSpPr>
              <p:sp>
                <p:nvSpPr>
                  <p:cNvPr id="25" name="Rectangle 24"/>
                  <p:cNvSpPr/>
                  <p:nvPr/>
                </p:nvSpPr>
                <p:spPr>
                  <a:xfrm>
                    <a:off x="3848670" y="1978925"/>
                    <a:ext cx="2101755" cy="286603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6" name="Rectangle 25"/>
                  <p:cNvSpPr/>
                  <p:nvPr/>
                </p:nvSpPr>
                <p:spPr>
                  <a:xfrm>
                    <a:off x="3848670" y="2265528"/>
                    <a:ext cx="2101755" cy="286603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" name="Rectangle 26"/>
                  <p:cNvSpPr/>
                  <p:nvPr/>
                </p:nvSpPr>
                <p:spPr>
                  <a:xfrm>
                    <a:off x="3848669" y="2552131"/>
                    <a:ext cx="2101755" cy="286603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8" name="Rectangle 27"/>
                  <p:cNvSpPr/>
                  <p:nvPr/>
                </p:nvSpPr>
                <p:spPr>
                  <a:xfrm>
                    <a:off x="3848668" y="2838734"/>
                    <a:ext cx="2101755" cy="286603"/>
                  </a:xfrm>
                  <a:prstGeom prst="rect">
                    <a:avLst/>
                  </a:prstGeom>
                  <a:pattFill prst="wdDnDiag">
                    <a:fgClr>
                      <a:schemeClr val="accent1"/>
                    </a:fgClr>
                    <a:bgClr>
                      <a:schemeClr val="bg1"/>
                    </a:bgClr>
                  </a:patt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20" name="Group 19"/>
                <p:cNvGrpSpPr/>
                <p:nvPr/>
              </p:nvGrpSpPr>
              <p:grpSpPr>
                <a:xfrm>
                  <a:off x="3848666" y="3123734"/>
                  <a:ext cx="2101757" cy="1146412"/>
                  <a:chOff x="3848668" y="1978925"/>
                  <a:chExt cx="2101757" cy="1146412"/>
                </a:xfrm>
              </p:grpSpPr>
              <p:sp>
                <p:nvSpPr>
                  <p:cNvPr id="21" name="Rectangle 20"/>
                  <p:cNvSpPr/>
                  <p:nvPr/>
                </p:nvSpPr>
                <p:spPr>
                  <a:xfrm>
                    <a:off x="3848670" y="1978925"/>
                    <a:ext cx="2101755" cy="286603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2" name="Rectangle 21"/>
                  <p:cNvSpPr/>
                  <p:nvPr/>
                </p:nvSpPr>
                <p:spPr>
                  <a:xfrm>
                    <a:off x="3848670" y="2265528"/>
                    <a:ext cx="2101755" cy="286603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3" name="Rectangle 22"/>
                  <p:cNvSpPr/>
                  <p:nvPr/>
                </p:nvSpPr>
                <p:spPr>
                  <a:xfrm>
                    <a:off x="3848669" y="2552131"/>
                    <a:ext cx="2101755" cy="286603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4" name="Rectangle 23"/>
                  <p:cNvSpPr/>
                  <p:nvPr/>
                </p:nvSpPr>
                <p:spPr>
                  <a:xfrm>
                    <a:off x="3848668" y="2838734"/>
                    <a:ext cx="2101755" cy="286603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sp>
            <p:nvSpPr>
              <p:cNvPr id="18" name="Rectangle 17"/>
              <p:cNvSpPr/>
              <p:nvPr/>
            </p:nvSpPr>
            <p:spPr>
              <a:xfrm>
                <a:off x="2165684" y="4097686"/>
                <a:ext cx="1038692" cy="26014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" name="Rectangle 14"/>
            <p:cNvSpPr/>
            <p:nvPr/>
          </p:nvSpPr>
          <p:spPr>
            <a:xfrm>
              <a:off x="2165684" y="1672389"/>
              <a:ext cx="1038692" cy="2601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Up-Down Arrow 28"/>
          <p:cNvSpPr/>
          <p:nvPr/>
        </p:nvSpPr>
        <p:spPr>
          <a:xfrm>
            <a:off x="4142994" y="2706209"/>
            <a:ext cx="179193" cy="41449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urved Right Arrow 29"/>
          <p:cNvSpPr/>
          <p:nvPr/>
        </p:nvSpPr>
        <p:spPr>
          <a:xfrm flipH="1">
            <a:off x="4854882" y="1703464"/>
            <a:ext cx="810495" cy="1906114"/>
          </a:xfrm>
          <a:prstGeom prst="curved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158176" y="3274118"/>
            <a:ext cx="1731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NVStream log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2878123" y="1358367"/>
            <a:ext cx="12084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compute core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5905127" y="2341325"/>
            <a:ext cx="19822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directly writes to NVRAM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159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Lightweight NVRAM Appends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16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74628" y="3201677"/>
            <a:ext cx="802625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We already bypassed CPU cache : </a:t>
            </a:r>
            <a:r>
              <a:rPr lang="en-US" sz="2400" b="1" dirty="0"/>
              <a:t>no  cache flushes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Remember streaming writes does not follow program order</a:t>
            </a:r>
          </a:p>
          <a:p>
            <a:pPr lvl="1"/>
            <a:r>
              <a:rPr lang="en-US" sz="2400" dirty="0"/>
              <a:t>- Intel CPUs provide store-fence instruction to order stores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Only </a:t>
            </a:r>
            <a:r>
              <a:rPr lang="en-US" sz="2400" b="1" dirty="0"/>
              <a:t>two memory ordering points </a:t>
            </a:r>
          </a:p>
          <a:p>
            <a:pPr marL="800100" lvl="1" indent="-342900">
              <a:buFontTx/>
              <a:buChar char="-"/>
            </a:pPr>
            <a:r>
              <a:rPr lang="en-US" sz="2400" dirty="0"/>
              <a:t>Write object data </a:t>
            </a:r>
            <a:r>
              <a:rPr lang="en-US" sz="2400" b="1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 issue ‘</a:t>
            </a:r>
            <a:r>
              <a:rPr lang="en-US" sz="2400" dirty="0" err="1"/>
              <a:t>sfence</a:t>
            </a:r>
            <a:r>
              <a:rPr lang="en-US" sz="2400" dirty="0"/>
              <a:t>’</a:t>
            </a:r>
          </a:p>
          <a:p>
            <a:pPr marL="800100" lvl="1" indent="-342900">
              <a:buFontTx/>
              <a:buChar char="-"/>
            </a:pPr>
            <a:r>
              <a:rPr lang="en-US" sz="2400" dirty="0"/>
              <a:t>Write commit flag </a:t>
            </a:r>
            <a:r>
              <a:rPr lang="en-US" sz="2400" b="1" dirty="0">
                <a:sym typeface="Wingdings" panose="05000000000000000000" pitchFamily="2" charset="2"/>
              </a:rPr>
              <a:t></a:t>
            </a:r>
            <a:r>
              <a:rPr lang="en-US" sz="2400" dirty="0"/>
              <a:t> issue ‘</a:t>
            </a:r>
            <a:r>
              <a:rPr lang="en-US" sz="2400" dirty="0" err="1"/>
              <a:t>sfence</a:t>
            </a:r>
            <a:r>
              <a:rPr lang="en-US" sz="2400" dirty="0"/>
              <a:t>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grpSp>
        <p:nvGrpSpPr>
          <p:cNvPr id="41" name="Group 40"/>
          <p:cNvGrpSpPr/>
          <p:nvPr/>
        </p:nvGrpSpPr>
        <p:grpSpPr>
          <a:xfrm>
            <a:off x="2010882" y="1651187"/>
            <a:ext cx="3579862" cy="564327"/>
            <a:chOff x="958504" y="1802557"/>
            <a:chExt cx="3579862" cy="564327"/>
          </a:xfrm>
        </p:grpSpPr>
        <p:sp>
          <p:nvSpPr>
            <p:cNvPr id="42" name="Rectangle 41"/>
            <p:cNvSpPr/>
            <p:nvPr/>
          </p:nvSpPr>
          <p:spPr>
            <a:xfrm>
              <a:off x="958504" y="1979717"/>
              <a:ext cx="752355" cy="370946"/>
            </a:xfrm>
            <a:prstGeom prst="rect">
              <a:avLst/>
            </a:prstGeom>
            <a:solidFill>
              <a:srgbClr val="FFCC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1885947" y="1981194"/>
              <a:ext cx="752355" cy="370946"/>
            </a:xfrm>
            <a:prstGeom prst="rect">
              <a:avLst/>
            </a:prstGeom>
            <a:solidFill>
              <a:srgbClr val="FFCC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2790549" y="1979717"/>
              <a:ext cx="752355" cy="370946"/>
            </a:xfrm>
            <a:prstGeom prst="rect">
              <a:avLst/>
            </a:prstGeom>
            <a:solidFill>
              <a:srgbClr val="FFCC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3713877" y="1933519"/>
              <a:ext cx="824489" cy="433365"/>
              <a:chOff x="1132875" y="1626484"/>
              <a:chExt cx="824489" cy="540896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1132875" y="1684530"/>
                <a:ext cx="752355" cy="46298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1615116" y="1626484"/>
                <a:ext cx="342248" cy="54089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TextBox 45"/>
            <p:cNvSpPr txBox="1"/>
            <p:nvPr/>
          </p:nvSpPr>
          <p:spPr>
            <a:xfrm>
              <a:off x="3925924" y="1802557"/>
              <a:ext cx="5763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….</a:t>
              </a:r>
              <a:endParaRPr lang="en-US" sz="2800" dirty="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710859" y="1979717"/>
              <a:ext cx="175089" cy="370946"/>
            </a:xfrm>
            <a:prstGeom prst="rect">
              <a:avLst/>
            </a:prstGeom>
            <a:pattFill prst="wdUpDiag">
              <a:fgClr>
                <a:schemeClr val="tx1">
                  <a:lumMod val="50000"/>
                  <a:lumOff val="50000"/>
                </a:schemeClr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2643302" y="1979717"/>
              <a:ext cx="175089" cy="370946"/>
            </a:xfrm>
            <a:prstGeom prst="rect">
              <a:avLst/>
            </a:prstGeom>
            <a:pattFill prst="wdUpDiag">
              <a:fgClr>
                <a:schemeClr val="tx1">
                  <a:lumMod val="50000"/>
                  <a:lumOff val="50000"/>
                </a:schemeClr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541800" y="1979948"/>
              <a:ext cx="175089" cy="370946"/>
            </a:xfrm>
            <a:prstGeom prst="rect">
              <a:avLst/>
            </a:prstGeom>
            <a:pattFill prst="wdUpDiag">
              <a:fgClr>
                <a:schemeClr val="tx1">
                  <a:lumMod val="50000"/>
                  <a:lumOff val="50000"/>
                </a:schemeClr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2144124" y="1840585"/>
            <a:ext cx="555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S1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3050063" y="1840585"/>
            <a:ext cx="555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S2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4009041" y="1856764"/>
            <a:ext cx="555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S3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1827793" y="2642716"/>
            <a:ext cx="2903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memory ordering points</a:t>
            </a:r>
            <a:endParaRPr lang="en-US" dirty="0"/>
          </a:p>
        </p:txBody>
      </p:sp>
      <p:cxnSp>
        <p:nvCxnSpPr>
          <p:cNvPr id="56" name="Straight Arrow Connector 55"/>
          <p:cNvCxnSpPr/>
          <p:nvPr/>
        </p:nvCxnSpPr>
        <p:spPr>
          <a:xfrm flipV="1">
            <a:off x="4411184" y="2278923"/>
            <a:ext cx="153145" cy="5061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V="1">
            <a:off x="4411184" y="2268419"/>
            <a:ext cx="355073" cy="5166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2038790" y="1176460"/>
            <a:ext cx="1578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commit flags</a:t>
            </a:r>
            <a:endParaRPr lang="en-US" dirty="0"/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3463766" y="1281532"/>
            <a:ext cx="307498" cy="544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3473416" y="1309785"/>
            <a:ext cx="1283890" cy="7021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3733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Optimization: Batched I/O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17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68911" y="3691279"/>
            <a:ext cx="80777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HPC </a:t>
            </a:r>
            <a:r>
              <a:rPr lang="en-US" sz="2400" dirty="0" err="1"/>
              <a:t>appplications</a:t>
            </a:r>
            <a:r>
              <a:rPr lang="en-US" sz="2400" dirty="0"/>
              <a:t> perform I/O bulk  - we batch them together in to NVStream log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We </a:t>
            </a:r>
            <a:r>
              <a:rPr lang="en-US" sz="2400" b="1" dirty="0"/>
              <a:t>need only one crash-consistent sequence </a:t>
            </a:r>
            <a:r>
              <a:rPr lang="en-US" sz="2400" dirty="0"/>
              <a:t>for a batched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Increased memory parallelism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628650" y="1870738"/>
            <a:ext cx="3579862" cy="564327"/>
            <a:chOff x="958504" y="1802557"/>
            <a:chExt cx="3579862" cy="564327"/>
          </a:xfrm>
        </p:grpSpPr>
        <p:sp>
          <p:nvSpPr>
            <p:cNvPr id="20" name="Rectangle 19"/>
            <p:cNvSpPr/>
            <p:nvPr/>
          </p:nvSpPr>
          <p:spPr>
            <a:xfrm>
              <a:off x="958504" y="1979717"/>
              <a:ext cx="752355" cy="370946"/>
            </a:xfrm>
            <a:prstGeom prst="rect">
              <a:avLst/>
            </a:prstGeom>
            <a:solidFill>
              <a:srgbClr val="FFCC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885947" y="1981194"/>
              <a:ext cx="752355" cy="370946"/>
            </a:xfrm>
            <a:prstGeom prst="rect">
              <a:avLst/>
            </a:prstGeom>
            <a:solidFill>
              <a:srgbClr val="FFCC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790549" y="1979717"/>
              <a:ext cx="752355" cy="370946"/>
            </a:xfrm>
            <a:prstGeom prst="rect">
              <a:avLst/>
            </a:prstGeom>
            <a:solidFill>
              <a:srgbClr val="FFCC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3713877" y="1933519"/>
              <a:ext cx="824489" cy="433365"/>
              <a:chOff x="1132875" y="1626484"/>
              <a:chExt cx="824489" cy="540896"/>
            </a:xfrm>
          </p:grpSpPr>
          <p:sp>
            <p:nvSpPr>
              <p:cNvPr id="18" name="Rectangle 17"/>
              <p:cNvSpPr/>
              <p:nvPr/>
            </p:nvSpPr>
            <p:spPr>
              <a:xfrm>
                <a:off x="1132875" y="1684530"/>
                <a:ext cx="752355" cy="46298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1615116" y="1626484"/>
                <a:ext cx="342248" cy="54089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3925924" y="1802557"/>
              <a:ext cx="5763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….</a:t>
              </a:r>
              <a:endParaRPr lang="en-US" sz="2800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1710859" y="1979717"/>
              <a:ext cx="175089" cy="370946"/>
            </a:xfrm>
            <a:prstGeom prst="rect">
              <a:avLst/>
            </a:prstGeom>
            <a:pattFill prst="wdUpDiag">
              <a:fgClr>
                <a:schemeClr val="tx1">
                  <a:lumMod val="50000"/>
                  <a:lumOff val="50000"/>
                </a:schemeClr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643302" y="1979717"/>
              <a:ext cx="175089" cy="370946"/>
            </a:xfrm>
            <a:prstGeom prst="rect">
              <a:avLst/>
            </a:prstGeom>
            <a:pattFill prst="wdUpDiag">
              <a:fgClr>
                <a:schemeClr val="tx1">
                  <a:lumMod val="50000"/>
                  <a:lumOff val="50000"/>
                </a:schemeClr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541800" y="1979948"/>
              <a:ext cx="175089" cy="370946"/>
            </a:xfrm>
            <a:prstGeom prst="rect">
              <a:avLst/>
            </a:prstGeom>
            <a:pattFill prst="wdUpDiag">
              <a:fgClr>
                <a:schemeClr val="tx1">
                  <a:lumMod val="50000"/>
                  <a:lumOff val="50000"/>
                </a:schemeClr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5260195" y="1870738"/>
            <a:ext cx="3255157" cy="564327"/>
            <a:chOff x="4276037" y="2694282"/>
            <a:chExt cx="3255157" cy="564327"/>
          </a:xfrm>
        </p:grpSpPr>
        <p:grpSp>
          <p:nvGrpSpPr>
            <p:cNvPr id="24" name="Group 23"/>
            <p:cNvGrpSpPr/>
            <p:nvPr/>
          </p:nvGrpSpPr>
          <p:grpSpPr>
            <a:xfrm>
              <a:off x="4276037" y="2857245"/>
              <a:ext cx="2257065" cy="370948"/>
              <a:chOff x="1157468" y="1713052"/>
              <a:chExt cx="2257065" cy="462990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1157468" y="1713054"/>
                <a:ext cx="752355" cy="462988"/>
              </a:xfrm>
              <a:prstGeom prst="rect">
                <a:avLst/>
              </a:prstGeom>
              <a:solidFill>
                <a:srgbClr val="FFCCC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1909823" y="1713052"/>
                <a:ext cx="752355" cy="462988"/>
              </a:xfrm>
              <a:prstGeom prst="rect">
                <a:avLst/>
              </a:prstGeom>
              <a:solidFill>
                <a:srgbClr val="FFCCC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662178" y="1713052"/>
                <a:ext cx="752355" cy="462988"/>
              </a:xfrm>
              <a:prstGeom prst="rect">
                <a:avLst/>
              </a:prstGeom>
              <a:solidFill>
                <a:srgbClr val="FFCCC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6" name="Rectangle 35"/>
            <p:cNvSpPr/>
            <p:nvPr/>
          </p:nvSpPr>
          <p:spPr>
            <a:xfrm>
              <a:off x="6527516" y="2857244"/>
              <a:ext cx="175089" cy="370946"/>
            </a:xfrm>
            <a:prstGeom prst="rect">
              <a:avLst/>
            </a:prstGeom>
            <a:pattFill prst="wdUpDiag">
              <a:fgClr>
                <a:schemeClr val="tx1">
                  <a:lumMod val="50000"/>
                  <a:lumOff val="50000"/>
                </a:schemeClr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6702605" y="2857244"/>
              <a:ext cx="752355" cy="37094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7188946" y="2825244"/>
              <a:ext cx="342248" cy="4333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954819" y="2694282"/>
              <a:ext cx="5763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….</a:t>
              </a:r>
              <a:endParaRPr lang="en-US" sz="2800" dirty="0"/>
            </a:p>
          </p:txBody>
        </p:sp>
      </p:grpSp>
      <p:cxnSp>
        <p:nvCxnSpPr>
          <p:cNvPr id="42" name="Straight Connector 41"/>
          <p:cNvCxnSpPr/>
          <p:nvPr/>
        </p:nvCxnSpPr>
        <p:spPr>
          <a:xfrm>
            <a:off x="4572000" y="1612234"/>
            <a:ext cx="0" cy="13234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ight Arrow 42"/>
          <p:cNvSpPr/>
          <p:nvPr/>
        </p:nvSpPr>
        <p:spPr>
          <a:xfrm>
            <a:off x="4379368" y="1958872"/>
            <a:ext cx="565485" cy="548997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2836872" y="3047963"/>
            <a:ext cx="2903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memory ordering points</a:t>
            </a:r>
            <a:endParaRPr lang="en-US" dirty="0"/>
          </a:p>
        </p:txBody>
      </p:sp>
      <p:cxnSp>
        <p:nvCxnSpPr>
          <p:cNvPr id="46" name="Straight Arrow Connector 45"/>
          <p:cNvCxnSpPr/>
          <p:nvPr/>
        </p:nvCxnSpPr>
        <p:spPr>
          <a:xfrm flipH="1" flipV="1">
            <a:off x="2308448" y="2507867"/>
            <a:ext cx="720502" cy="5400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V="1">
            <a:off x="5835316" y="2435063"/>
            <a:ext cx="1676356" cy="6129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V="1">
            <a:off x="3028950" y="2404646"/>
            <a:ext cx="182996" cy="6433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729723" y="1207332"/>
            <a:ext cx="1578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commit flags</a:t>
            </a:r>
            <a:endParaRPr lang="en-US" dirty="0"/>
          </a:p>
        </p:txBody>
      </p:sp>
      <p:cxnSp>
        <p:nvCxnSpPr>
          <p:cNvPr id="53" name="Straight Arrow Connector 52"/>
          <p:cNvCxnSpPr>
            <a:endCxn id="34" idx="0"/>
          </p:cNvCxnSpPr>
          <p:nvPr/>
        </p:nvCxnSpPr>
        <p:spPr>
          <a:xfrm>
            <a:off x="2093495" y="1503237"/>
            <a:ext cx="307498" cy="544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endCxn id="35" idx="3"/>
          </p:cNvCxnSpPr>
          <p:nvPr/>
        </p:nvCxnSpPr>
        <p:spPr>
          <a:xfrm>
            <a:off x="2103145" y="1531490"/>
            <a:ext cx="1283890" cy="7021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761892" y="2060136"/>
            <a:ext cx="555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S1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1667831" y="2060136"/>
            <a:ext cx="555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S2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2626809" y="2076315"/>
            <a:ext cx="555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S3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5389374" y="2047896"/>
            <a:ext cx="555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S1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6172880" y="2060136"/>
            <a:ext cx="555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S2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6883204" y="2047896"/>
            <a:ext cx="555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799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Optimization: Delta Compression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18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31442" y="3984264"/>
            <a:ext cx="8515351" cy="1717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Only </a:t>
            </a:r>
            <a:r>
              <a:rPr lang="en-US" sz="2400" dirty="0"/>
              <a:t>the modified pages of a variable get written </a:t>
            </a:r>
            <a:r>
              <a:rPr lang="en-US" sz="2400" dirty="0"/>
              <a:t>out 	– </a:t>
            </a:r>
            <a:r>
              <a:rPr lang="en-US" sz="2400" b="1" dirty="0"/>
              <a:t>I/O size reduction</a:t>
            </a:r>
            <a:endParaRPr lang="en-US" sz="2400" b="1" dirty="0"/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We use page tracking provided by MMU/OS 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Application compute access patterns </a:t>
            </a:r>
            <a:r>
              <a:rPr lang="en-US" sz="2400" dirty="0"/>
              <a:t>decide effectiveness</a:t>
            </a:r>
            <a:r>
              <a:rPr lang="en-US" sz="2400" dirty="0"/>
              <a:t>.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2053300" y="1726917"/>
            <a:ext cx="2257065" cy="462990"/>
            <a:chOff x="1157468" y="1713052"/>
            <a:chExt cx="2257065" cy="462990"/>
          </a:xfrm>
        </p:grpSpPr>
        <p:sp>
          <p:nvSpPr>
            <p:cNvPr id="10" name="Rectangle 9"/>
            <p:cNvSpPr/>
            <p:nvPr/>
          </p:nvSpPr>
          <p:spPr>
            <a:xfrm>
              <a:off x="1157468" y="1713054"/>
              <a:ext cx="752355" cy="462988"/>
            </a:xfrm>
            <a:prstGeom prst="rect">
              <a:avLst/>
            </a:prstGeom>
            <a:solidFill>
              <a:srgbClr val="FFCC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09823" y="1713052"/>
              <a:ext cx="752355" cy="462988"/>
            </a:xfrm>
            <a:prstGeom prst="rect">
              <a:avLst/>
            </a:prstGeom>
            <a:solidFill>
              <a:srgbClr val="FFCC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662178" y="1713052"/>
              <a:ext cx="752355" cy="462988"/>
            </a:xfrm>
            <a:prstGeom prst="rect">
              <a:avLst/>
            </a:prstGeom>
            <a:solidFill>
              <a:srgbClr val="FFCC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062720" y="1726917"/>
            <a:ext cx="2257065" cy="462990"/>
            <a:chOff x="1157468" y="1713052"/>
            <a:chExt cx="2257065" cy="462990"/>
          </a:xfrm>
        </p:grpSpPr>
        <p:sp>
          <p:nvSpPr>
            <p:cNvPr id="15" name="Rectangle 14"/>
            <p:cNvSpPr/>
            <p:nvPr/>
          </p:nvSpPr>
          <p:spPr>
            <a:xfrm>
              <a:off x="1157468" y="1713054"/>
              <a:ext cx="752355" cy="46298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909823" y="1713052"/>
              <a:ext cx="752355" cy="462988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662178" y="1713052"/>
              <a:ext cx="752355" cy="4629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9" name="Straight Connector 18"/>
          <p:cNvCxnSpPr/>
          <p:nvPr/>
        </p:nvCxnSpPr>
        <p:spPr>
          <a:xfrm>
            <a:off x="4759003" y="1320236"/>
            <a:ext cx="0" cy="127635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133602" y="1209675"/>
            <a:ext cx="1895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iteration-1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5243514" y="1203841"/>
            <a:ext cx="1895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iteration-2</a:t>
            </a:r>
            <a:endParaRPr lang="en-US" dirty="0"/>
          </a:p>
        </p:txBody>
      </p:sp>
      <p:grpSp>
        <p:nvGrpSpPr>
          <p:cNvPr id="39" name="Group 38"/>
          <p:cNvGrpSpPr/>
          <p:nvPr/>
        </p:nvGrpSpPr>
        <p:grpSpPr>
          <a:xfrm>
            <a:off x="3072557" y="3032681"/>
            <a:ext cx="3871048" cy="602374"/>
            <a:chOff x="2167428" y="3063890"/>
            <a:chExt cx="3871048" cy="602374"/>
          </a:xfrm>
        </p:grpSpPr>
        <p:grpSp>
          <p:nvGrpSpPr>
            <p:cNvPr id="24" name="Group 23"/>
            <p:cNvGrpSpPr/>
            <p:nvPr/>
          </p:nvGrpSpPr>
          <p:grpSpPr>
            <a:xfrm>
              <a:off x="2167428" y="3264109"/>
              <a:ext cx="2257065" cy="370948"/>
              <a:chOff x="1157468" y="1713052"/>
              <a:chExt cx="2257065" cy="462990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1157468" y="1713054"/>
                <a:ext cx="752355" cy="462988"/>
              </a:xfrm>
              <a:prstGeom prst="rect">
                <a:avLst/>
              </a:prstGeom>
              <a:solidFill>
                <a:srgbClr val="FFCCC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1909823" y="1713052"/>
                <a:ext cx="752355" cy="462988"/>
              </a:xfrm>
              <a:prstGeom prst="rect">
                <a:avLst/>
              </a:prstGeom>
              <a:solidFill>
                <a:srgbClr val="FFCCC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662178" y="1713052"/>
                <a:ext cx="752355" cy="462988"/>
              </a:xfrm>
              <a:prstGeom prst="rect">
                <a:avLst/>
              </a:prstGeom>
              <a:solidFill>
                <a:srgbClr val="FFCCC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5176848" y="3232899"/>
              <a:ext cx="828590" cy="433365"/>
              <a:chOff x="1157468" y="1674001"/>
              <a:chExt cx="828590" cy="540896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1157468" y="1713054"/>
                <a:ext cx="752355" cy="462988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1643810" y="1674001"/>
                <a:ext cx="342248" cy="54089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2" name="TextBox 31"/>
            <p:cNvSpPr txBox="1"/>
            <p:nvPr/>
          </p:nvSpPr>
          <p:spPr>
            <a:xfrm>
              <a:off x="5462101" y="3063890"/>
              <a:ext cx="5763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….</a:t>
              </a:r>
              <a:endParaRPr lang="en-US" sz="2800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4424493" y="3264109"/>
              <a:ext cx="752355" cy="370946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431440" y="1764507"/>
            <a:ext cx="1474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variable foo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258606" y="3242102"/>
            <a:ext cx="1668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NVStream log</a:t>
            </a:r>
            <a:endParaRPr lang="en-US" dirty="0"/>
          </a:p>
        </p:txBody>
      </p:sp>
      <p:cxnSp>
        <p:nvCxnSpPr>
          <p:cNvPr id="41" name="Straight Connector 40"/>
          <p:cNvCxnSpPr/>
          <p:nvPr/>
        </p:nvCxnSpPr>
        <p:spPr>
          <a:xfrm>
            <a:off x="2053300" y="2189907"/>
            <a:ext cx="1019259" cy="1011785"/>
          </a:xfrm>
          <a:prstGeom prst="line">
            <a:avLst/>
          </a:prstGeom>
          <a:ln w="95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4310365" y="2189907"/>
            <a:ext cx="1019259" cy="1011785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5329624" y="2189907"/>
            <a:ext cx="485451" cy="1011785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H="1">
            <a:off x="6076710" y="2189907"/>
            <a:ext cx="490720" cy="104291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6901199" y="2390788"/>
            <a:ext cx="1713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modified page</a:t>
            </a:r>
            <a:endParaRPr lang="en-US" dirty="0"/>
          </a:p>
        </p:txBody>
      </p:sp>
      <p:cxnSp>
        <p:nvCxnSpPr>
          <p:cNvPr id="52" name="Straight Arrow Connector 51"/>
          <p:cNvCxnSpPr>
            <a:stCxn id="50" idx="1"/>
          </p:cNvCxnSpPr>
          <p:nvPr/>
        </p:nvCxnSpPr>
        <p:spPr>
          <a:xfrm flipH="1" flipV="1">
            <a:off x="6321806" y="1946908"/>
            <a:ext cx="579395" cy="62854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259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I/O size Reduction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19</a:t>
            </a:fld>
            <a:endParaRPr lang="en-US"/>
          </a:p>
        </p:txBody>
      </p:sp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771" y="1421499"/>
            <a:ext cx="5715000" cy="206034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33656" y="3951920"/>
            <a:ext cx="767668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GTC I/O size down by </a:t>
            </a:r>
            <a:r>
              <a:rPr lang="en-US" sz="2400" b="1" dirty="0"/>
              <a:t>47%</a:t>
            </a:r>
          </a:p>
          <a:p>
            <a:pPr marL="800100" lvl="1" indent="-342900">
              <a:buFontTx/>
              <a:buChar char="-"/>
            </a:pPr>
            <a:r>
              <a:rPr lang="en-US" sz="2400" dirty="0"/>
              <a:t>N</a:t>
            </a:r>
            <a:r>
              <a:rPr lang="en-US" sz="2400" dirty="0"/>
              <a:t>on-activated checkpoint paths</a:t>
            </a:r>
          </a:p>
          <a:p>
            <a:pPr marL="800100" lvl="1" indent="-342900">
              <a:buFontTx/>
              <a:buChar char="-"/>
            </a:pPr>
            <a:r>
              <a:rPr lang="en-US" sz="2400" dirty="0"/>
              <a:t>Original GTC code achieves the same but with complex checkpoint logic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MiniAMR</a:t>
            </a:r>
            <a:r>
              <a:rPr lang="en-US" sz="2400" dirty="0"/>
              <a:t> I/O size up to </a:t>
            </a:r>
            <a:r>
              <a:rPr lang="en-US" sz="2400" b="1" dirty="0"/>
              <a:t>99%</a:t>
            </a:r>
            <a:r>
              <a:rPr lang="en-US" sz="2400" dirty="0"/>
              <a:t> on some ranks</a:t>
            </a:r>
          </a:p>
          <a:p>
            <a:pPr lvl="1"/>
            <a:endParaRPr lang="en-US" sz="24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939145" y="1654629"/>
            <a:ext cx="489857" cy="57694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115052" y="1691181"/>
            <a:ext cx="470807" cy="108467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927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NVRAM and HPC I/O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28650" y="2222934"/>
            <a:ext cx="289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Persistent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Large Capacity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Low latency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Byte addressable</a:t>
            </a:r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2</a:t>
            </a:fld>
            <a:endParaRPr lang="en-US"/>
          </a:p>
        </p:txBody>
      </p:sp>
      <p:sp>
        <p:nvSpPr>
          <p:cNvPr id="15" name="AutoShape 4" descr="Image result for tick sign"/>
          <p:cNvSpPr>
            <a:spLocks noChangeAspect="1" noChangeArrowheads="1"/>
          </p:cNvSpPr>
          <p:nvPr/>
        </p:nvSpPr>
        <p:spPr bwMode="auto">
          <a:xfrm>
            <a:off x="307975" y="7939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6" name="Picture 2" descr="Image result for non volatile memory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940" y="1188059"/>
            <a:ext cx="1658476" cy="831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3" name="TextBox 62"/>
          <p:cNvSpPr txBox="1"/>
          <p:nvPr/>
        </p:nvSpPr>
        <p:spPr>
          <a:xfrm>
            <a:off x="678427" y="3626741"/>
            <a:ext cx="798932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F</a:t>
            </a:r>
            <a:r>
              <a:rPr lang="en-US" sz="2200" dirty="0"/>
              <a:t>ast, persistent and byte addressable memory is here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In-situ analytics is the future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Analytics workflows demand </a:t>
            </a:r>
            <a:r>
              <a:rPr lang="en-US" sz="2200" b="1" dirty="0"/>
              <a:t>persistent, consistent </a:t>
            </a:r>
            <a:r>
              <a:rPr lang="en-US" sz="2200" dirty="0"/>
              <a:t>read/write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NVRAM is ideal storage device for in-situ analytics data transport</a:t>
            </a:r>
          </a:p>
          <a:p>
            <a:endParaRPr lang="en-US" sz="2200" dirty="0"/>
          </a:p>
          <a:p>
            <a:pPr algn="ctr"/>
            <a:r>
              <a:rPr lang="en-US" sz="2200" b="1" dirty="0">
                <a:solidFill>
                  <a:srgbClr val="FF0000"/>
                </a:solidFill>
              </a:rPr>
              <a:t>What about the data-transport system software?</a:t>
            </a:r>
            <a:endParaRPr lang="en-US" sz="2200" b="1" dirty="0">
              <a:solidFill>
                <a:srgbClr val="FF0000"/>
              </a:solidFill>
            </a:endParaRPr>
          </a:p>
        </p:txBody>
      </p:sp>
      <p:grpSp>
        <p:nvGrpSpPr>
          <p:cNvPr id="67" name="Group 66"/>
          <p:cNvGrpSpPr/>
          <p:nvPr/>
        </p:nvGrpSpPr>
        <p:grpSpPr>
          <a:xfrm>
            <a:off x="3996814" y="991305"/>
            <a:ext cx="4793226" cy="2092267"/>
            <a:chOff x="3996814" y="991303"/>
            <a:chExt cx="4793226" cy="2092267"/>
          </a:xfrm>
        </p:grpSpPr>
        <p:sp>
          <p:nvSpPr>
            <p:cNvPr id="5" name="Rounded Rectangle 4"/>
            <p:cNvSpPr/>
            <p:nvPr/>
          </p:nvSpPr>
          <p:spPr>
            <a:xfrm>
              <a:off x="4136923" y="1755124"/>
              <a:ext cx="1109202" cy="646747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ounded Rectangle 47"/>
            <p:cNvSpPr/>
            <p:nvPr/>
          </p:nvSpPr>
          <p:spPr>
            <a:xfrm>
              <a:off x="7109338" y="1824418"/>
              <a:ext cx="1253613" cy="646747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4289323" y="1907524"/>
              <a:ext cx="1109202" cy="646747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4441723" y="2059924"/>
              <a:ext cx="1109202" cy="646747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7261738" y="1976818"/>
              <a:ext cx="1253613" cy="646747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7414138" y="2129218"/>
              <a:ext cx="1253613" cy="646747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367368" y="2184938"/>
              <a:ext cx="12536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simulation</a:t>
              </a:r>
              <a:endParaRPr lang="en-US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414138" y="2279546"/>
              <a:ext cx="12536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analytics</a:t>
              </a:r>
              <a:endParaRPr lang="en-US" dirty="0"/>
            </a:p>
          </p:txBody>
        </p:sp>
        <p:sp>
          <p:nvSpPr>
            <p:cNvPr id="14" name="Right Arrow 13"/>
            <p:cNvSpPr/>
            <p:nvPr/>
          </p:nvSpPr>
          <p:spPr>
            <a:xfrm>
              <a:off x="5742193" y="1670554"/>
              <a:ext cx="635102" cy="429814"/>
            </a:xfrm>
            <a:prstGeom prst="rightArrow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ight Arrow 54"/>
            <p:cNvSpPr/>
            <p:nvPr/>
          </p:nvSpPr>
          <p:spPr>
            <a:xfrm>
              <a:off x="5913799" y="1938842"/>
              <a:ext cx="635102" cy="429814"/>
            </a:xfrm>
            <a:prstGeom prst="rightArrow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ight Arrow 55"/>
            <p:cNvSpPr/>
            <p:nvPr/>
          </p:nvSpPr>
          <p:spPr>
            <a:xfrm>
              <a:off x="6065889" y="2225069"/>
              <a:ext cx="635102" cy="429814"/>
            </a:xfrm>
            <a:prstGeom prst="rightArrow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ounded Rectangle 53"/>
            <p:cNvSpPr/>
            <p:nvPr/>
          </p:nvSpPr>
          <p:spPr>
            <a:xfrm>
              <a:off x="3996814" y="1188057"/>
              <a:ext cx="4793226" cy="1895513"/>
            </a:xfrm>
            <a:prstGeom prst="roundRect">
              <a:avLst/>
            </a:prstGeom>
            <a:noFill/>
            <a:ln w="28575">
              <a:solidFill>
                <a:schemeClr val="accent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232602" y="1299233"/>
              <a:ext cx="21815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In-situ analytics</a:t>
              </a:r>
              <a:endParaRPr lang="en-US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5266096" y="2610252"/>
              <a:ext cx="21815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data transport </a:t>
              </a:r>
              <a:endParaRPr lang="en-US" dirty="0"/>
            </a:p>
          </p:txBody>
        </p:sp>
        <p:sp>
          <p:nvSpPr>
            <p:cNvPr id="66" name="Rounded Rectangle 65"/>
            <p:cNvSpPr/>
            <p:nvPr/>
          </p:nvSpPr>
          <p:spPr>
            <a:xfrm>
              <a:off x="4223122" y="991303"/>
              <a:ext cx="1241604" cy="476034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Compute node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0980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Evaluation Setup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0313" y="1320125"/>
            <a:ext cx="7886700" cy="5036226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In-house compute cluster</a:t>
            </a:r>
          </a:p>
          <a:p>
            <a:pPr lvl="1"/>
            <a:r>
              <a:rPr lang="en-US" sz="2200" dirty="0"/>
              <a:t>Intel </a:t>
            </a:r>
            <a:r>
              <a:rPr lang="en-US" sz="2200" dirty="0"/>
              <a:t>XeonE5 </a:t>
            </a:r>
            <a:r>
              <a:rPr lang="en-US" sz="2200" dirty="0"/>
              <a:t>1.8GHz cores</a:t>
            </a:r>
            <a:endParaRPr lang="en-US" sz="2200" dirty="0"/>
          </a:p>
          <a:p>
            <a:pPr lvl="1"/>
            <a:r>
              <a:rPr lang="en-US" sz="2200" dirty="0"/>
              <a:t>80 cores over 4 NUMA sockets</a:t>
            </a:r>
            <a:endParaRPr lang="en-US" sz="2200" dirty="0"/>
          </a:p>
          <a:p>
            <a:pPr lvl="1"/>
            <a:r>
              <a:rPr lang="en-US" sz="2200" dirty="0"/>
              <a:t>500GB of DRAM main memory</a:t>
            </a:r>
            <a:endParaRPr lang="en-US" sz="2200" dirty="0"/>
          </a:p>
          <a:p>
            <a:pPr lvl="1"/>
            <a:r>
              <a:rPr lang="en-US" sz="2200" dirty="0"/>
              <a:t>~120 GB reserved for PMFS file system</a:t>
            </a:r>
          </a:p>
          <a:p>
            <a:endParaRPr lang="en-US" dirty="0"/>
          </a:p>
          <a:p>
            <a:r>
              <a:rPr lang="en-US" sz="2400" dirty="0"/>
              <a:t>NVRAM memory regions are emulated using ‘</a:t>
            </a:r>
            <a:r>
              <a:rPr lang="en-US" sz="2400" dirty="0" err="1"/>
              <a:t>mmap</a:t>
            </a:r>
            <a:r>
              <a:rPr lang="en-US" sz="2400" dirty="0"/>
              <a:t>’ regions over PMFS file system</a:t>
            </a:r>
          </a:p>
          <a:p>
            <a:r>
              <a:rPr lang="en-US" sz="2400" dirty="0"/>
              <a:t>NVRAM load/store instructions operate at DRAM speeds.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030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Benchmarks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40737"/>
            <a:ext cx="7886700" cy="503622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dirty="0"/>
              <a:t>B</a:t>
            </a:r>
            <a:r>
              <a:rPr lang="en-US" sz="2400" dirty="0"/>
              <a:t>enchmark applications from three distinct domains to evaluate NVStream.</a:t>
            </a:r>
          </a:p>
          <a:p>
            <a:endParaRPr lang="en-US" sz="2400" dirty="0"/>
          </a:p>
          <a:p>
            <a:r>
              <a:rPr lang="en-US" sz="2400" dirty="0" err="1"/>
              <a:t>Gyrokinetic</a:t>
            </a:r>
            <a:r>
              <a:rPr lang="en-US" sz="2400" dirty="0"/>
              <a:t> </a:t>
            </a:r>
            <a:r>
              <a:rPr lang="en-US" sz="2400" dirty="0" err="1"/>
              <a:t>Torodial</a:t>
            </a:r>
            <a:r>
              <a:rPr lang="en-US" sz="2400" dirty="0"/>
              <a:t> Code (GTC) </a:t>
            </a:r>
            <a:endParaRPr lang="en-US" sz="2400" dirty="0"/>
          </a:p>
          <a:p>
            <a:pPr lvl="1"/>
            <a:r>
              <a:rPr lang="en-US" sz="2000" dirty="0"/>
              <a:t>M</a:t>
            </a:r>
            <a:r>
              <a:rPr lang="en-US" sz="2000" dirty="0"/>
              <a:t>icro-turbulence fusion device studies</a:t>
            </a:r>
          </a:p>
          <a:p>
            <a:pPr lvl="1"/>
            <a:r>
              <a:rPr lang="en-US" sz="2000" dirty="0"/>
              <a:t>Few checkpoint variables</a:t>
            </a:r>
          </a:p>
          <a:p>
            <a:endParaRPr lang="en-US" sz="2400" dirty="0"/>
          </a:p>
          <a:p>
            <a:r>
              <a:rPr lang="en-US" sz="2400" dirty="0"/>
              <a:t>CM1 </a:t>
            </a:r>
            <a:endParaRPr lang="en-US" sz="2400" dirty="0"/>
          </a:p>
          <a:p>
            <a:pPr lvl="1"/>
            <a:r>
              <a:rPr lang="en-US" sz="2000" dirty="0"/>
              <a:t>Atmospheric studies</a:t>
            </a:r>
          </a:p>
          <a:p>
            <a:pPr lvl="1"/>
            <a:r>
              <a:rPr lang="en-US" sz="2000" dirty="0"/>
              <a:t>Compute heavy application, ~80 checkpoint variables</a:t>
            </a:r>
          </a:p>
          <a:p>
            <a:endParaRPr lang="en-US" sz="2400" dirty="0"/>
          </a:p>
          <a:p>
            <a:r>
              <a:rPr lang="en-US" sz="2400" dirty="0" err="1"/>
              <a:t>miniAMR</a:t>
            </a:r>
            <a:r>
              <a:rPr lang="en-US" sz="2400" dirty="0"/>
              <a:t> </a:t>
            </a:r>
            <a:r>
              <a:rPr lang="en-US" sz="2400" dirty="0"/>
              <a:t>– Adaptive mesh refinement application that uses seven-point stencil calculation</a:t>
            </a:r>
          </a:p>
          <a:p>
            <a:pPr lvl="1"/>
            <a:r>
              <a:rPr lang="en-US" sz="2000" dirty="0"/>
              <a:t>Sparse data access pattern</a:t>
            </a:r>
          </a:p>
          <a:p>
            <a:pPr lvl="1"/>
            <a:r>
              <a:rPr lang="en-US" sz="2000" dirty="0"/>
              <a:t>Large number of checkpoint variables</a:t>
            </a: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944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Baselines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22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28652" y="1040102"/>
            <a:ext cx="809825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/>
              <a:t>n</a:t>
            </a:r>
            <a:r>
              <a:rPr lang="en-US" sz="2400" b="1" dirty="0" err="1"/>
              <a:t>ocheckpoint</a:t>
            </a:r>
            <a:r>
              <a:rPr lang="en-US" sz="2400" b="1" dirty="0"/>
              <a:t> - </a:t>
            </a:r>
            <a:r>
              <a:rPr lang="en-US" sz="2400" dirty="0"/>
              <a:t> application run without output writes. Best case execution time.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/>
          </a:p>
          <a:p>
            <a:r>
              <a:rPr lang="en-US" sz="2400" b="1" dirty="0" err="1"/>
              <a:t>memcpy</a:t>
            </a:r>
            <a:r>
              <a:rPr lang="en-US" sz="2400" dirty="0"/>
              <a:t> – best case data copy without crash-consistent NVRAM updates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b="1" dirty="0" err="1"/>
              <a:t>tmpfs</a:t>
            </a:r>
            <a:r>
              <a:rPr lang="en-US" sz="2400" dirty="0"/>
              <a:t> – volatile memory file system.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b="1" dirty="0" err="1"/>
              <a:t>pmfs</a:t>
            </a:r>
            <a:r>
              <a:rPr lang="en-US" sz="2400" dirty="0"/>
              <a:t> – Persistent memory file system with support for crash-consistent NVRAM updates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b="1" dirty="0" err="1"/>
              <a:t>nvs</a:t>
            </a:r>
            <a:r>
              <a:rPr lang="en-US" sz="2400" dirty="0"/>
              <a:t> – </a:t>
            </a:r>
            <a:r>
              <a:rPr lang="en-US" sz="2400" dirty="0" err="1"/>
              <a:t>NVStream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b="1" dirty="0" err="1"/>
              <a:t>n</a:t>
            </a:r>
            <a:r>
              <a:rPr lang="en-US" sz="2400" b="1" dirty="0" err="1"/>
              <a:t>vs</a:t>
            </a:r>
            <a:r>
              <a:rPr lang="en-US" sz="2400" b="1" dirty="0"/>
              <a:t> + delta </a:t>
            </a:r>
            <a:r>
              <a:rPr lang="en-US" sz="2400" dirty="0"/>
              <a:t>– </a:t>
            </a:r>
            <a:r>
              <a:rPr lang="en-US" sz="2400" dirty="0" err="1"/>
              <a:t>NVStream</a:t>
            </a:r>
            <a:r>
              <a:rPr lang="en-US" sz="2400" dirty="0"/>
              <a:t> with delta optimization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3830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I/O Size Sensitivity Analysis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23</a:t>
            </a:fld>
            <a:endParaRPr lang="en-US"/>
          </a:p>
        </p:txBody>
      </p:sp>
      <p:pic>
        <p:nvPicPr>
          <p:cNvPr id="6" name="Content Placeholder 7" descr="Screen Clipping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819" y="1345908"/>
            <a:ext cx="5369379" cy="2168591"/>
          </a:xfrm>
        </p:spPr>
      </p:pic>
      <p:sp>
        <p:nvSpPr>
          <p:cNvPr id="7" name="TextBox 6"/>
          <p:cNvSpPr txBox="1"/>
          <p:nvPr/>
        </p:nvSpPr>
        <p:spPr>
          <a:xfrm>
            <a:off x="628652" y="3535042"/>
            <a:ext cx="803538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Goal: Evaluate I/O technique performance against varied object sizes – single threaded run</a:t>
            </a:r>
            <a:endParaRPr lang="en-US" sz="22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For small objects (32 KB)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 err="1"/>
              <a:t>NVStream</a:t>
            </a:r>
            <a:r>
              <a:rPr lang="en-US" sz="2200" dirty="0"/>
              <a:t> outperforms </a:t>
            </a:r>
            <a:r>
              <a:rPr lang="en-US" sz="2200" b="1" dirty="0"/>
              <a:t>PMFS by 31 times </a:t>
            </a:r>
            <a:r>
              <a:rPr lang="en-US" sz="2200" dirty="0"/>
              <a:t>and </a:t>
            </a:r>
            <a:r>
              <a:rPr lang="en-US" sz="2200" b="1" dirty="0" err="1"/>
              <a:t>tmpfs</a:t>
            </a:r>
            <a:r>
              <a:rPr lang="en-US" sz="2200" b="1" dirty="0"/>
              <a:t> by 2.6 times </a:t>
            </a: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For large objects (20MB)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file-system I/O performance catch up with the </a:t>
            </a:r>
            <a:r>
              <a:rPr lang="en-US" sz="2200" dirty="0" err="1"/>
              <a:t>NVStream</a:t>
            </a:r>
            <a:r>
              <a:rPr lang="en-US" sz="2200" dirty="0"/>
              <a:t> performance</a:t>
            </a:r>
            <a:endParaRPr lang="en-US" sz="2200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483259" y="1701180"/>
            <a:ext cx="0" cy="70792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1937571" y="1184989"/>
            <a:ext cx="1091381" cy="163707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069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Snapshot Writes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24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29600" y="3034213"/>
            <a:ext cx="834543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Goal: evaluate </a:t>
            </a:r>
            <a:r>
              <a:rPr lang="en-US" sz="2200" b="1" dirty="0"/>
              <a:t>write performance of </a:t>
            </a:r>
            <a:r>
              <a:rPr lang="en-US" sz="2200" b="1" dirty="0" err="1"/>
              <a:t>NVStream</a:t>
            </a:r>
            <a:r>
              <a:rPr lang="en-US" sz="2200" b="1" dirty="0"/>
              <a:t> against real application I/O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err="1"/>
              <a:t>NVStream</a:t>
            </a:r>
            <a:r>
              <a:rPr lang="en-US" sz="2200" dirty="0"/>
              <a:t> output writes are as fast as ‘</a:t>
            </a:r>
            <a:r>
              <a:rPr lang="en-US" sz="2200" dirty="0" err="1"/>
              <a:t>memcpy</a:t>
            </a:r>
            <a:r>
              <a:rPr lang="en-US" sz="2200" dirty="0"/>
              <a:t>’ writes (best case)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PMFS performs poorly for parallel I/O. </a:t>
            </a:r>
            <a:r>
              <a:rPr lang="en-US" sz="2200" dirty="0" err="1"/>
              <a:t>NVStream</a:t>
            </a:r>
            <a:r>
              <a:rPr lang="en-US" sz="2200" dirty="0"/>
              <a:t> </a:t>
            </a:r>
            <a:r>
              <a:rPr lang="en-US" sz="2200" dirty="0"/>
              <a:t>I/O scales well with increasing ranks.</a:t>
            </a:r>
            <a:endParaRPr lang="en-US" sz="2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 err="1"/>
              <a:t>NVStream</a:t>
            </a:r>
            <a:r>
              <a:rPr lang="en-US" sz="2200" dirty="0"/>
              <a:t> output writes are </a:t>
            </a:r>
            <a:r>
              <a:rPr lang="en-US" sz="2200" b="1" dirty="0"/>
              <a:t>10 times</a:t>
            </a:r>
            <a:r>
              <a:rPr lang="en-US" sz="2200" dirty="0"/>
              <a:t> faster than PMFS at 64 MPI ranks for GTC and </a:t>
            </a:r>
            <a:r>
              <a:rPr lang="en-US" sz="2200" b="1" dirty="0"/>
              <a:t>7 times </a:t>
            </a:r>
            <a:r>
              <a:rPr lang="en-US" sz="2200" dirty="0"/>
              <a:t>for CM1 </a:t>
            </a:r>
          </a:p>
        </p:txBody>
      </p:sp>
      <p:pic>
        <p:nvPicPr>
          <p:cNvPr id="10" name="Picture 9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545" y="1318014"/>
            <a:ext cx="4383188" cy="1624440"/>
          </a:xfrm>
          <a:prstGeom prst="rect">
            <a:avLst/>
          </a:prstGeom>
        </p:spPr>
      </p:pic>
      <p:pic>
        <p:nvPicPr>
          <p:cNvPr id="11" name="Picture 10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6720" y="1258895"/>
            <a:ext cx="4092088" cy="1568781"/>
          </a:xfrm>
          <a:prstGeom prst="rect">
            <a:avLst/>
          </a:prstGeom>
        </p:spPr>
      </p:pic>
      <p:sp>
        <p:nvSpPr>
          <p:cNvPr id="13" name="Oval 12"/>
          <p:cNvSpPr/>
          <p:nvPr/>
        </p:nvSpPr>
        <p:spPr>
          <a:xfrm>
            <a:off x="3538359" y="1187557"/>
            <a:ext cx="1150374" cy="175489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748434" y="1252786"/>
            <a:ext cx="1150374" cy="175489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999624" y="2454443"/>
            <a:ext cx="405865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4334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Snapshot Reads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25</a:t>
            </a:fld>
            <a:endParaRPr lang="en-US"/>
          </a:p>
        </p:txBody>
      </p:sp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130" y="1315446"/>
            <a:ext cx="5453743" cy="229049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4573" y="3674356"/>
            <a:ext cx="821485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Goal: evaluate read performance of </a:t>
            </a:r>
            <a:r>
              <a:rPr lang="en-US" sz="2200" b="1" dirty="0" err="1"/>
              <a:t>NVStream</a:t>
            </a:r>
            <a:r>
              <a:rPr lang="en-US" sz="2200" b="1" dirty="0"/>
              <a:t> against other I/O techniques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We couple simple compression analytics kernel with GTC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We measure variable read time</a:t>
            </a:r>
            <a:endParaRPr lang="en-US" sz="2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One to one coupling scenario ( rank 1 </a:t>
            </a:r>
            <a:r>
              <a:rPr lang="en-US" sz="2200" b="1" dirty="0">
                <a:sym typeface="Wingdings" panose="05000000000000000000" pitchFamily="2" charset="2"/>
              </a:rPr>
              <a:t></a:t>
            </a:r>
            <a:r>
              <a:rPr lang="en-US" sz="2200" dirty="0"/>
              <a:t>  rank 1)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NVStream improves read times by </a:t>
            </a:r>
            <a:r>
              <a:rPr lang="en-US" sz="2200" b="1" dirty="0"/>
              <a:t>43%</a:t>
            </a:r>
            <a:r>
              <a:rPr lang="en-US" sz="2200" dirty="0"/>
              <a:t> over PMFS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00B050"/>
                </a:solidFill>
              </a:rPr>
              <a:t>Improves both write and read I/O time in the analytics workflow</a:t>
            </a:r>
          </a:p>
        </p:txBody>
      </p:sp>
    </p:spTree>
    <p:extLst>
      <p:ext uri="{BB962C8B-B14F-4D97-AF65-F5344CB8AC3E}">
        <p14:creationId xmlns:p14="http://schemas.microsoft.com/office/powerpoint/2010/main" val="3541619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Benefits of Delta Compression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26</a:t>
            </a:fld>
            <a:endParaRPr lang="en-US"/>
          </a:p>
        </p:txBody>
      </p:sp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6888" y="1427414"/>
            <a:ext cx="4472204" cy="1851568"/>
          </a:xfrm>
          <a:prstGeom prst="rect">
            <a:avLst/>
          </a:prstGeom>
        </p:spPr>
      </p:pic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43" y="1468824"/>
            <a:ext cx="4118947" cy="181015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8650" y="3399594"/>
            <a:ext cx="78867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Goal: evaluate costs involved in delta-compression based I/O time reduction</a:t>
            </a:r>
            <a:endParaRPr lang="en-US" sz="2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We introduce checkpoint method to </a:t>
            </a:r>
            <a:r>
              <a:rPr lang="en-US" sz="2200" dirty="0" err="1"/>
              <a:t>miniamr</a:t>
            </a:r>
            <a:r>
              <a:rPr lang="en-US" sz="2200" dirty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save the entire grid after an iteration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Two moving spheres through the grid example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err="1"/>
              <a:t>NVStream</a:t>
            </a:r>
            <a:r>
              <a:rPr lang="en-US" sz="2200" dirty="0"/>
              <a:t> output writes performs </a:t>
            </a:r>
            <a:r>
              <a:rPr lang="en-US" sz="2200" b="1" dirty="0"/>
              <a:t>11%</a:t>
            </a:r>
            <a:r>
              <a:rPr lang="en-US" sz="2200" dirty="0"/>
              <a:t> margin of the best-case (‘</a:t>
            </a:r>
            <a:r>
              <a:rPr lang="en-US" sz="2200" dirty="0" err="1"/>
              <a:t>memcpy</a:t>
            </a:r>
            <a:r>
              <a:rPr lang="en-US" sz="2200" dirty="0"/>
              <a:t>’)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err="1"/>
              <a:t>NVStream+delta</a:t>
            </a:r>
            <a:r>
              <a:rPr lang="en-US" sz="2200" dirty="0"/>
              <a:t>, reduce the I/O size by </a:t>
            </a:r>
            <a:r>
              <a:rPr lang="en-US" sz="2200" b="1" dirty="0"/>
              <a:t>99%</a:t>
            </a:r>
            <a:r>
              <a:rPr lang="en-US" sz="2200" dirty="0"/>
              <a:t> at the cost of increased execution time by </a:t>
            </a:r>
            <a:r>
              <a:rPr lang="en-US" sz="2200" b="1" dirty="0"/>
              <a:t>20x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4037" y="1039186"/>
            <a:ext cx="343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m</a:t>
            </a:r>
            <a:r>
              <a:rPr lang="en-US" dirty="0" err="1"/>
              <a:t>iniamr</a:t>
            </a:r>
            <a:r>
              <a:rPr lang="en-US" dirty="0"/>
              <a:t> I/O time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034803" y="1038874"/>
            <a:ext cx="343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m</a:t>
            </a:r>
            <a:r>
              <a:rPr lang="en-US" dirty="0" err="1"/>
              <a:t>iniamr</a:t>
            </a:r>
            <a:r>
              <a:rPr lang="en-US" dirty="0"/>
              <a:t> iteration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560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53477"/>
            <a:ext cx="7886700" cy="5036226"/>
          </a:xfrm>
        </p:spPr>
        <p:txBody>
          <a:bodyPr>
            <a:normAutofit/>
          </a:bodyPr>
          <a:lstStyle/>
          <a:p>
            <a:r>
              <a:rPr lang="en-US" sz="2400" dirty="0"/>
              <a:t>NVRAM is an ideal storage device for HPC’s analytics I/O</a:t>
            </a:r>
          </a:p>
          <a:p>
            <a:endParaRPr lang="en-US" sz="2400" dirty="0"/>
          </a:p>
          <a:p>
            <a:r>
              <a:rPr lang="en-US" sz="2400" dirty="0"/>
              <a:t>File API based system software lacks the support for streaming I/O</a:t>
            </a:r>
          </a:p>
          <a:p>
            <a:endParaRPr lang="en-US" sz="2400" dirty="0"/>
          </a:p>
          <a:p>
            <a:r>
              <a:rPr lang="en-US" sz="2400" dirty="0"/>
              <a:t>NVStream – NVRAM aware user space I/O transport for streaming HPC data</a:t>
            </a:r>
          </a:p>
          <a:p>
            <a:endParaRPr lang="en-US" sz="2400" dirty="0"/>
          </a:p>
          <a:p>
            <a:r>
              <a:rPr lang="en-US" sz="2400" dirty="0"/>
              <a:t>NVStream outperforms a state of the art NVRAM file systems at both reads and writes by </a:t>
            </a:r>
            <a:r>
              <a:rPr lang="en-US" sz="2400" b="1" dirty="0"/>
              <a:t>43%</a:t>
            </a:r>
            <a:r>
              <a:rPr lang="en-US" sz="2400" dirty="0"/>
              <a:t> and </a:t>
            </a:r>
            <a:r>
              <a:rPr lang="en-US" sz="2400" b="1" dirty="0"/>
              <a:t>10x </a:t>
            </a:r>
            <a:r>
              <a:rPr lang="en-US" sz="2400" dirty="0"/>
              <a:t>respectively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019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Conclusion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53477"/>
            <a:ext cx="7886700" cy="5036226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sz="2400" dirty="0"/>
              <a:t>Accounting both device characteristics and application use-case during NVRAM based I/O system software design yield better performance</a:t>
            </a:r>
          </a:p>
          <a:p>
            <a:endParaRPr lang="en-US" sz="2400" dirty="0"/>
          </a:p>
          <a:p>
            <a:r>
              <a:rPr lang="en-US" sz="2400" dirty="0"/>
              <a:t>Delta-compression has a trade-off between data-size reduction and increase in compute time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705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0393" y="2870567"/>
            <a:ext cx="5829300" cy="13255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Extra slides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972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Paper in a Nutshell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3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28650" y="1106129"/>
            <a:ext cx="7886700" cy="5397910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NVRAM is a an ideal storage device for in-situ analytics I/O data staging/buffering</a:t>
            </a:r>
          </a:p>
          <a:p>
            <a:endParaRPr lang="en-US" dirty="0" smtClean="0"/>
          </a:p>
          <a:p>
            <a:r>
              <a:rPr lang="en-US" dirty="0" smtClean="0"/>
              <a:t>NVRAM + state of art NVRAM file-system software </a:t>
            </a:r>
            <a:r>
              <a:rPr lang="en-US" b="1" dirty="0">
                <a:sym typeface="Wingdings" panose="05000000000000000000" pitchFamily="2" charset="2"/>
              </a:rPr>
              <a:t></a:t>
            </a:r>
            <a:r>
              <a:rPr lang="en-US" dirty="0" smtClean="0"/>
              <a:t> high performance data transport for analytics I/O ??</a:t>
            </a:r>
          </a:p>
          <a:p>
            <a:endParaRPr lang="en-US" dirty="0" smtClean="0"/>
          </a:p>
          <a:p>
            <a:r>
              <a:rPr lang="en-US" dirty="0" smtClean="0"/>
              <a:t>Analytics I/O </a:t>
            </a:r>
            <a:r>
              <a:rPr lang="en-US" b="1" dirty="0" smtClean="0">
                <a:solidFill>
                  <a:srgbClr val="00B050"/>
                </a:solidFill>
              </a:rPr>
              <a:t>produces streaming data</a:t>
            </a:r>
            <a:r>
              <a:rPr lang="en-US" dirty="0" smtClean="0"/>
              <a:t> </a:t>
            </a:r>
            <a:r>
              <a:rPr lang="en-US" b="1" dirty="0">
                <a:sym typeface="Wingdings" panose="05000000000000000000" pitchFamily="2" charset="2"/>
              </a:rPr>
              <a:t></a:t>
            </a:r>
            <a:r>
              <a:rPr lang="en-US" dirty="0" smtClean="0"/>
              <a:t> file-system stacks are less efficient in handling the data pattern</a:t>
            </a:r>
          </a:p>
          <a:p>
            <a:endParaRPr lang="en-US" dirty="0" smtClean="0"/>
          </a:p>
          <a:p>
            <a:r>
              <a:rPr lang="en-US" dirty="0" smtClean="0"/>
              <a:t>We design </a:t>
            </a:r>
            <a:r>
              <a:rPr lang="en-US" b="1" dirty="0" err="1" smtClean="0"/>
              <a:t>NVStream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Memory APIs</a:t>
            </a:r>
          </a:p>
          <a:p>
            <a:pPr lvl="1"/>
            <a:r>
              <a:rPr lang="en-US" dirty="0" smtClean="0"/>
              <a:t>Application and device optimized data storage – log heap</a:t>
            </a:r>
          </a:p>
          <a:p>
            <a:pPr lvl="1"/>
            <a:r>
              <a:rPr lang="en-US" dirty="0" smtClean="0"/>
              <a:t>Using hardware support for streaming data</a:t>
            </a:r>
          </a:p>
          <a:p>
            <a:pPr lvl="1"/>
            <a:r>
              <a:rPr lang="en-US" dirty="0" smtClean="0"/>
              <a:t>Lightweight crash consistent technique</a:t>
            </a:r>
          </a:p>
          <a:p>
            <a:pPr lvl="1"/>
            <a:endParaRPr lang="en-US" dirty="0" smtClean="0"/>
          </a:p>
          <a:p>
            <a:r>
              <a:rPr lang="en-US" dirty="0" err="1" smtClean="0"/>
              <a:t>NVStream</a:t>
            </a:r>
            <a:r>
              <a:rPr lang="en-US" dirty="0" smtClean="0"/>
              <a:t> improves analytics I/O write time by </a:t>
            </a:r>
            <a:r>
              <a:rPr lang="en-US" b="1" dirty="0" smtClean="0"/>
              <a:t>10x</a:t>
            </a:r>
            <a:r>
              <a:rPr lang="en-US" dirty="0" smtClean="0"/>
              <a:t>  compared to PMFS</a:t>
            </a:r>
          </a:p>
        </p:txBody>
      </p:sp>
    </p:spTree>
    <p:extLst>
      <p:ext uri="{BB962C8B-B14F-4D97-AF65-F5344CB8AC3E}">
        <p14:creationId xmlns:p14="http://schemas.microsoft.com/office/powerpoint/2010/main" val="102187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Overheads and Missed Opportunities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30</a:t>
            </a:fld>
            <a:endParaRPr lang="en-US"/>
          </a:p>
        </p:txBody>
      </p:sp>
      <p:pic>
        <p:nvPicPr>
          <p:cNvPr id="7" name="Content Placeholder 6" descr="Screen Clipping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7038" y="3429641"/>
            <a:ext cx="4507324" cy="2165616"/>
          </a:xfrm>
        </p:spPr>
      </p:pic>
      <p:sp>
        <p:nvSpPr>
          <p:cNvPr id="8" name="TextBox 7"/>
          <p:cNvSpPr txBox="1"/>
          <p:nvPr/>
        </p:nvSpPr>
        <p:spPr>
          <a:xfrm>
            <a:off x="936172" y="1469571"/>
            <a:ext cx="65423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tmpfs</a:t>
            </a:r>
            <a:r>
              <a:rPr lang="en-US" dirty="0"/>
              <a:t> – volatile file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PMFS  - non-volatile file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memcpy</a:t>
            </a:r>
            <a:r>
              <a:rPr lang="en-US" dirty="0"/>
              <a:t> – best case memory data movement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memcpy+clflush</a:t>
            </a:r>
            <a:r>
              <a:rPr lang="en-US" dirty="0"/>
              <a:t> – naïve persistent semantics to </a:t>
            </a:r>
            <a:r>
              <a:rPr lang="en-US" dirty="0" err="1"/>
              <a:t>memcpy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28650" y="3061664"/>
            <a:ext cx="34834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PMFS performs X times worse relative to </a:t>
            </a:r>
            <a:r>
              <a:rPr lang="en-US" b="1" dirty="0" err="1">
                <a:solidFill>
                  <a:srgbClr val="C00000"/>
                </a:solidFill>
              </a:rPr>
              <a:t>memcpy</a:t>
            </a:r>
            <a:r>
              <a:rPr lang="en-US" b="1" dirty="0">
                <a:solidFill>
                  <a:srgbClr val="C00000"/>
                </a:solidFill>
              </a:rPr>
              <a:t> at 1K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61130" y="5229741"/>
            <a:ext cx="3483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 X times worse at 1m</a:t>
            </a:r>
            <a:endParaRPr lang="en-US" b="1" dirty="0">
              <a:solidFill>
                <a:srgbClr val="C00000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5421086" y="4201888"/>
            <a:ext cx="0" cy="566057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8284029" y="4229420"/>
            <a:ext cx="17370" cy="429666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1762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NVRAM for HPC Workflow I/O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4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28650" y="1140194"/>
            <a:ext cx="7886700" cy="157948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Perform file </a:t>
            </a:r>
            <a:r>
              <a:rPr lang="en-US" dirty="0" smtClean="0"/>
              <a:t>I/O</a:t>
            </a:r>
          </a:p>
          <a:p>
            <a:r>
              <a:rPr lang="en-US" dirty="0" smtClean="0"/>
              <a:t>Use a state of the art NVRAM file system transport for HPC workflow I/O</a:t>
            </a:r>
          </a:p>
          <a:p>
            <a:r>
              <a:rPr lang="en-US" dirty="0" smtClean="0"/>
              <a:t>The file-system is optimized for byte addressable NVRAM  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933212" y="2837260"/>
            <a:ext cx="7361702" cy="2244827"/>
            <a:chOff x="933212" y="2972450"/>
            <a:chExt cx="7361702" cy="2244827"/>
          </a:xfrm>
        </p:grpSpPr>
        <p:grpSp>
          <p:nvGrpSpPr>
            <p:cNvPr id="13" name="Group 12"/>
            <p:cNvGrpSpPr/>
            <p:nvPr/>
          </p:nvGrpSpPr>
          <p:grpSpPr>
            <a:xfrm>
              <a:off x="933212" y="4825516"/>
              <a:ext cx="3853543" cy="391761"/>
              <a:chOff x="4158105" y="4341813"/>
              <a:chExt cx="3853543" cy="391761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4158105" y="4364242"/>
                <a:ext cx="3853543" cy="369332"/>
              </a:xfrm>
              <a:prstGeom prst="rect">
                <a:avLst/>
              </a:prstGeom>
              <a:solidFill>
                <a:srgbClr val="FFCCC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5132578" y="4341813"/>
                <a:ext cx="1875064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NVRAM device</a:t>
                </a:r>
                <a:endParaRPr lang="en-US" dirty="0"/>
              </a:p>
            </p:txBody>
          </p:sp>
        </p:grpSp>
        <p:sp>
          <p:nvSpPr>
            <p:cNvPr id="12" name="TextBox 11"/>
            <p:cNvSpPr txBox="1"/>
            <p:nvPr/>
          </p:nvSpPr>
          <p:spPr>
            <a:xfrm>
              <a:off x="2597600" y="3925864"/>
              <a:ext cx="2707821" cy="36933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NVM file system (PMFS)</a:t>
              </a:r>
              <a:endParaRPr lang="en-US" dirty="0"/>
            </a:p>
          </p:txBody>
        </p:sp>
        <p:cxnSp>
          <p:nvCxnSpPr>
            <p:cNvPr id="17" name="Straight Connector 16"/>
            <p:cNvCxnSpPr/>
            <p:nvPr/>
          </p:nvCxnSpPr>
          <p:spPr>
            <a:xfrm>
              <a:off x="1538283" y="3847091"/>
              <a:ext cx="5565321" cy="0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ounded Rectangle 17"/>
            <p:cNvSpPr/>
            <p:nvPr/>
          </p:nvSpPr>
          <p:spPr>
            <a:xfrm>
              <a:off x="1449157" y="3008228"/>
              <a:ext cx="1720286" cy="423648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4785628" y="2972450"/>
              <a:ext cx="1591109" cy="459426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781800" y="4118983"/>
              <a:ext cx="1513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kernel space</a:t>
              </a:r>
              <a:endParaRPr 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781800" y="3280762"/>
              <a:ext cx="15131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user space</a:t>
              </a:r>
              <a:endParaRPr lang="en-US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660069" y="3008228"/>
              <a:ext cx="13688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Simulation</a:t>
              </a:r>
              <a:endParaRPr lang="en-US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007856" y="3026766"/>
              <a:ext cx="13688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Analytics</a:t>
              </a:r>
              <a:endParaRPr lang="en-US" dirty="0"/>
            </a:p>
          </p:txBody>
        </p:sp>
        <p:cxnSp>
          <p:nvCxnSpPr>
            <p:cNvPr id="27" name="Straight Arrow Connector 26"/>
            <p:cNvCxnSpPr>
              <a:stCxn id="7" idx="0"/>
              <a:endCxn id="12" idx="2"/>
            </p:cNvCxnSpPr>
            <p:nvPr/>
          </p:nvCxnSpPr>
          <p:spPr>
            <a:xfrm flipV="1">
              <a:off x="2859984" y="4295196"/>
              <a:ext cx="1091527" cy="552749"/>
            </a:xfrm>
            <a:prstGeom prst="straightConnector1">
              <a:avLst/>
            </a:prstGeom>
            <a:ln w="5715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18" idx="2"/>
            </p:cNvCxnSpPr>
            <p:nvPr/>
          </p:nvCxnSpPr>
          <p:spPr>
            <a:xfrm>
              <a:off x="2309300" y="3431876"/>
              <a:ext cx="1265206" cy="396402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endCxn id="23" idx="2"/>
            </p:cNvCxnSpPr>
            <p:nvPr/>
          </p:nvCxnSpPr>
          <p:spPr>
            <a:xfrm flipV="1">
              <a:off x="4222047" y="3396098"/>
              <a:ext cx="1470250" cy="450993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3169443" y="3431876"/>
              <a:ext cx="15260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file API</a:t>
              </a:r>
              <a:endParaRPr lang="en-US" dirty="0"/>
            </a:p>
          </p:txBody>
        </p:sp>
      </p:grpSp>
      <p:cxnSp>
        <p:nvCxnSpPr>
          <p:cNvPr id="41" name="Straight Connector 40"/>
          <p:cNvCxnSpPr/>
          <p:nvPr/>
        </p:nvCxnSpPr>
        <p:spPr>
          <a:xfrm flipV="1">
            <a:off x="973870" y="4139698"/>
            <a:ext cx="1665515" cy="573057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>
            <a:off x="4785630" y="4160006"/>
            <a:ext cx="500743" cy="573057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28653" y="5402181"/>
            <a:ext cx="78866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>
                <a:solidFill>
                  <a:srgbClr val="FF0000"/>
                </a:solidFill>
              </a:rPr>
              <a:t>NVRAM + NVRAM optimized file system  </a:t>
            </a:r>
            <a:r>
              <a:rPr lang="en-US" sz="2200" b="1" dirty="0">
                <a:solidFill>
                  <a:srgbClr val="FF0000"/>
                </a:solidFill>
                <a:sym typeface="Wingdings" panose="05000000000000000000" pitchFamily="2" charset="2"/>
              </a:rPr>
              <a:t></a:t>
            </a:r>
            <a:r>
              <a:rPr lang="en-US" sz="2200" b="1" dirty="0">
                <a:solidFill>
                  <a:srgbClr val="FF0000"/>
                </a:solidFill>
              </a:rPr>
              <a:t>  NVRAM optimized workflow I/O transport? </a:t>
            </a:r>
            <a:endParaRPr lang="en-US" sz="2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6970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HPC Streaming I/O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5" name="Footer Placeholder 5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6" name="Slide Number Placeholder 5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5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2026499" y="2863515"/>
            <a:ext cx="5661386" cy="602374"/>
            <a:chOff x="1282219" y="3032681"/>
            <a:chExt cx="5661386" cy="602374"/>
          </a:xfrm>
        </p:grpSpPr>
        <p:sp>
          <p:nvSpPr>
            <p:cNvPr id="65" name="Rectangle 64"/>
            <p:cNvSpPr/>
            <p:nvPr/>
          </p:nvSpPr>
          <p:spPr>
            <a:xfrm>
              <a:off x="3824912" y="3232900"/>
              <a:ext cx="752355" cy="370946"/>
            </a:xfrm>
            <a:prstGeom prst="rect">
              <a:avLst/>
            </a:prstGeom>
            <a:solidFill>
              <a:srgbClr val="FFCC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577267" y="3232900"/>
              <a:ext cx="752355" cy="370946"/>
            </a:xfrm>
            <a:prstGeom prst="rect">
              <a:avLst/>
            </a:prstGeom>
            <a:solidFill>
              <a:srgbClr val="FFCC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5329622" y="3032681"/>
              <a:ext cx="1613983" cy="602374"/>
              <a:chOff x="5329622" y="3032681"/>
              <a:chExt cx="1613983" cy="602374"/>
            </a:xfrm>
          </p:grpSpPr>
          <p:grpSp>
            <p:nvGrpSpPr>
              <p:cNvPr id="59" name="Group 58"/>
              <p:cNvGrpSpPr/>
              <p:nvPr/>
            </p:nvGrpSpPr>
            <p:grpSpPr>
              <a:xfrm>
                <a:off x="6081977" y="3201690"/>
                <a:ext cx="828590" cy="433365"/>
                <a:chOff x="1157468" y="1674001"/>
                <a:chExt cx="828590" cy="540896"/>
              </a:xfrm>
            </p:grpSpPr>
            <p:sp>
              <p:nvSpPr>
                <p:cNvPr id="62" name="Rectangle 61"/>
                <p:cNvSpPr/>
                <p:nvPr/>
              </p:nvSpPr>
              <p:spPr>
                <a:xfrm>
                  <a:off x="1157468" y="1713054"/>
                  <a:ext cx="752355" cy="462988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Rectangle 62"/>
                <p:cNvSpPr/>
                <p:nvPr/>
              </p:nvSpPr>
              <p:spPr>
                <a:xfrm>
                  <a:off x="1643810" y="1674001"/>
                  <a:ext cx="342248" cy="54089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0" name="TextBox 59"/>
              <p:cNvSpPr txBox="1"/>
              <p:nvPr/>
            </p:nvSpPr>
            <p:spPr>
              <a:xfrm>
                <a:off x="6367230" y="3032681"/>
                <a:ext cx="57637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….</a:t>
                </a:r>
                <a:endParaRPr lang="en-US" sz="2800" dirty="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5329622" y="3232900"/>
                <a:ext cx="752355" cy="370946"/>
              </a:xfrm>
              <a:prstGeom prst="rect">
                <a:avLst/>
              </a:prstGeom>
              <a:solidFill>
                <a:srgbClr val="FFC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1282219" y="3213605"/>
              <a:ext cx="1790213" cy="409534"/>
              <a:chOff x="2034699" y="3213605"/>
              <a:chExt cx="1790213" cy="409534"/>
            </a:xfrm>
          </p:grpSpPr>
          <p:sp>
            <p:nvSpPr>
              <p:cNvPr id="64" name="Rectangle 63"/>
              <p:cNvSpPr/>
              <p:nvPr/>
            </p:nvSpPr>
            <p:spPr>
              <a:xfrm>
                <a:off x="3072557" y="3232902"/>
                <a:ext cx="752355" cy="370946"/>
              </a:xfrm>
              <a:prstGeom prst="rect">
                <a:avLst/>
              </a:prstGeom>
              <a:solidFill>
                <a:srgbClr val="FFCCCC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2320202" y="3232899"/>
                <a:ext cx="752355" cy="370946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2034699" y="3213605"/>
                <a:ext cx="369917" cy="40953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8" name="Rectangle 67"/>
            <p:cNvSpPr/>
            <p:nvPr/>
          </p:nvSpPr>
          <p:spPr>
            <a:xfrm>
              <a:off x="3072557" y="3232899"/>
              <a:ext cx="752355" cy="370946"/>
            </a:xfrm>
            <a:prstGeom prst="rect">
              <a:avLst/>
            </a:prstGeom>
            <a:solidFill>
              <a:srgbClr val="FFCCC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476879" y="3080625"/>
              <a:ext cx="57637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….</a:t>
              </a:r>
              <a:endParaRPr lang="en-US" sz="28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95760" y="1180049"/>
            <a:ext cx="1616242" cy="1652337"/>
            <a:chOff x="652704" y="1193084"/>
            <a:chExt cx="1616242" cy="1652337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3" name="Rounded Rectangle 2"/>
            <p:cNvSpPr/>
            <p:nvPr/>
          </p:nvSpPr>
          <p:spPr>
            <a:xfrm>
              <a:off x="652704" y="1193084"/>
              <a:ext cx="1311442" cy="1347537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ounded Rectangle 69"/>
            <p:cNvSpPr/>
            <p:nvPr/>
          </p:nvSpPr>
          <p:spPr>
            <a:xfrm>
              <a:off x="805104" y="1345484"/>
              <a:ext cx="1311442" cy="1347537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ounded Rectangle 70"/>
            <p:cNvSpPr/>
            <p:nvPr/>
          </p:nvSpPr>
          <p:spPr>
            <a:xfrm>
              <a:off x="957504" y="1497884"/>
              <a:ext cx="1311442" cy="1347537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879764" y="1180049"/>
            <a:ext cx="1616242" cy="1652337"/>
            <a:chOff x="7203908" y="1480815"/>
            <a:chExt cx="1616242" cy="1652337"/>
          </a:xfrm>
          <a:solidFill>
            <a:schemeClr val="accent4">
              <a:lumMod val="40000"/>
              <a:lumOff val="60000"/>
            </a:schemeClr>
          </a:solidFill>
        </p:grpSpPr>
        <p:sp>
          <p:nvSpPr>
            <p:cNvPr id="44" name="Rounded Rectangle 43"/>
            <p:cNvSpPr/>
            <p:nvPr/>
          </p:nvSpPr>
          <p:spPr>
            <a:xfrm>
              <a:off x="7203908" y="1480815"/>
              <a:ext cx="1311442" cy="1347537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ounded Rectangle 71"/>
            <p:cNvSpPr/>
            <p:nvPr/>
          </p:nvSpPr>
          <p:spPr>
            <a:xfrm>
              <a:off x="7356308" y="1633215"/>
              <a:ext cx="1311442" cy="1347537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ounded Rectangle 72"/>
            <p:cNvSpPr/>
            <p:nvPr/>
          </p:nvSpPr>
          <p:spPr>
            <a:xfrm>
              <a:off x="7508708" y="1785615"/>
              <a:ext cx="1311442" cy="1347537"/>
            </a:xfrm>
            <a:prstGeom prst="round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Bent Arrow 19"/>
          <p:cNvSpPr/>
          <p:nvPr/>
        </p:nvSpPr>
        <p:spPr>
          <a:xfrm rot="5400000">
            <a:off x="2144844" y="1980561"/>
            <a:ext cx="926362" cy="896846"/>
          </a:xfrm>
          <a:prstGeom prst="bent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Bent Arrow 20"/>
          <p:cNvSpPr/>
          <p:nvPr/>
        </p:nvSpPr>
        <p:spPr>
          <a:xfrm>
            <a:off x="5894928" y="1965803"/>
            <a:ext cx="878322" cy="945656"/>
          </a:xfrm>
          <a:prstGeom prst="bentArrow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000560" y="1636655"/>
            <a:ext cx="1311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Simulation</a:t>
            </a:r>
            <a:endParaRPr lang="en-US" dirty="0"/>
          </a:p>
        </p:txBody>
      </p:sp>
      <p:sp>
        <p:nvSpPr>
          <p:cNvPr id="74" name="TextBox 73"/>
          <p:cNvSpPr txBox="1"/>
          <p:nvPr/>
        </p:nvSpPr>
        <p:spPr>
          <a:xfrm>
            <a:off x="7217553" y="1587661"/>
            <a:ext cx="1311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Analytics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3064359" y="3063733"/>
            <a:ext cx="752355" cy="370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s5</a:t>
            </a:r>
            <a:endParaRPr lang="en-US" dirty="0"/>
          </a:p>
        </p:txBody>
      </p:sp>
      <p:sp>
        <p:nvSpPr>
          <p:cNvPr id="75" name="TextBox 74"/>
          <p:cNvSpPr txBox="1"/>
          <p:nvPr/>
        </p:nvSpPr>
        <p:spPr>
          <a:xfrm>
            <a:off x="6048963" y="3057651"/>
            <a:ext cx="752355" cy="370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s1</a:t>
            </a:r>
            <a:endParaRPr lang="en-US" dirty="0"/>
          </a:p>
        </p:txBody>
      </p:sp>
      <p:sp>
        <p:nvSpPr>
          <p:cNvPr id="76" name="TextBox 75"/>
          <p:cNvSpPr txBox="1"/>
          <p:nvPr/>
        </p:nvSpPr>
        <p:spPr>
          <a:xfrm>
            <a:off x="5309079" y="3069817"/>
            <a:ext cx="752355" cy="370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s2</a:t>
            </a:r>
            <a:endParaRPr lang="en-US" dirty="0"/>
          </a:p>
        </p:txBody>
      </p:sp>
      <p:sp>
        <p:nvSpPr>
          <p:cNvPr id="77" name="TextBox 76"/>
          <p:cNvSpPr txBox="1"/>
          <p:nvPr/>
        </p:nvSpPr>
        <p:spPr>
          <a:xfrm>
            <a:off x="4556544" y="3066776"/>
            <a:ext cx="752355" cy="370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s3</a:t>
            </a:r>
            <a:endParaRPr lang="en-US" dirty="0"/>
          </a:p>
        </p:txBody>
      </p:sp>
      <p:sp>
        <p:nvSpPr>
          <p:cNvPr id="78" name="TextBox 77"/>
          <p:cNvSpPr txBox="1"/>
          <p:nvPr/>
        </p:nvSpPr>
        <p:spPr>
          <a:xfrm>
            <a:off x="3755689" y="3057520"/>
            <a:ext cx="752355" cy="370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s4</a:t>
            </a:r>
            <a:endParaRPr lang="en-US" dirty="0"/>
          </a:p>
        </p:txBody>
      </p:sp>
      <p:cxnSp>
        <p:nvCxnSpPr>
          <p:cNvPr id="80" name="Straight Arrow Connector 79"/>
          <p:cNvCxnSpPr/>
          <p:nvPr/>
        </p:nvCxnSpPr>
        <p:spPr>
          <a:xfrm>
            <a:off x="3264197" y="2604977"/>
            <a:ext cx="2421059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>
            <a:off x="3440534" y="2158615"/>
            <a:ext cx="2347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streaming objects</a:t>
            </a:r>
            <a:endParaRPr lang="en-US" dirty="0"/>
          </a:p>
        </p:txBody>
      </p:sp>
      <p:sp>
        <p:nvSpPr>
          <p:cNvPr id="82" name="TextBox 81"/>
          <p:cNvSpPr txBox="1"/>
          <p:nvPr/>
        </p:nvSpPr>
        <p:spPr>
          <a:xfrm>
            <a:off x="353512" y="3731880"/>
            <a:ext cx="840606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Simulation outputs are </a:t>
            </a:r>
            <a:r>
              <a:rPr lang="en-US" sz="2200" b="1" dirty="0">
                <a:solidFill>
                  <a:srgbClr val="00B050"/>
                </a:solidFill>
              </a:rPr>
              <a:t>immutable stream of objects</a:t>
            </a:r>
            <a:endParaRPr lang="en-US" sz="2200" b="1" dirty="0">
              <a:solidFill>
                <a:srgbClr val="00B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They </a:t>
            </a:r>
            <a:r>
              <a:rPr lang="en-US" sz="2200" b="1" dirty="0">
                <a:solidFill>
                  <a:srgbClr val="00B050"/>
                </a:solidFill>
              </a:rPr>
              <a:t>don’t get read back </a:t>
            </a:r>
            <a:r>
              <a:rPr lang="en-US" sz="2200" dirty="0"/>
              <a:t>in the fast path – only if a restart happens</a:t>
            </a:r>
            <a:endParaRPr lang="en-US" sz="2200" dirty="0"/>
          </a:p>
          <a:p>
            <a:endParaRPr lang="en-US" sz="2200" dirty="0"/>
          </a:p>
          <a:p>
            <a:pPr algn="ctr"/>
            <a:r>
              <a:rPr lang="en-US" sz="2200" b="1" dirty="0">
                <a:solidFill>
                  <a:srgbClr val="FF0000"/>
                </a:solidFill>
              </a:rPr>
              <a:t>NVRAM file systems do not handle HPC streaming I/O efficient enough</a:t>
            </a:r>
            <a:endParaRPr lang="en-US" sz="2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265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Temporal I/O Optimized FS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6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52926" y="3250611"/>
            <a:ext cx="84221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File systems (e.g. PMFS) uses write-back mapped memory for its stores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Good cache-hit rate for FS metadata querying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Subsequent reads are fast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358388" y="1283735"/>
            <a:ext cx="2033092" cy="1030067"/>
            <a:chOff x="1052761" y="1480631"/>
            <a:chExt cx="2042384" cy="1028378"/>
          </a:xfrm>
        </p:grpSpPr>
        <p:grpSp>
          <p:nvGrpSpPr>
            <p:cNvPr id="10" name="Group 9"/>
            <p:cNvGrpSpPr/>
            <p:nvPr/>
          </p:nvGrpSpPr>
          <p:grpSpPr>
            <a:xfrm flipV="1">
              <a:off x="1052761" y="2182966"/>
              <a:ext cx="2042384" cy="326043"/>
              <a:chOff x="31609590" y="10627234"/>
              <a:chExt cx="7105475" cy="1297103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31609590" y="10692951"/>
                <a:ext cx="7105475" cy="1231386"/>
              </a:xfrm>
              <a:prstGeom prst="roundRect">
                <a:avLst/>
              </a:prstGeom>
              <a:noFill/>
              <a:ln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 rot="10800000">
                <a:off x="33166017" y="10627234"/>
                <a:ext cx="4540889" cy="12224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latin typeface="Open Sans Light" charset="0"/>
                    <a:ea typeface="Open Sans Light" charset="0"/>
                    <a:cs typeface="Open Sans Light" charset="0"/>
                  </a:rPr>
                  <a:t>CPU caches </a:t>
                </a:r>
                <a:endParaRPr lang="en-US" sz="1400" dirty="0">
                  <a:latin typeface="Open Sans Light" charset="0"/>
                  <a:ea typeface="Open Sans Light" charset="0"/>
                  <a:cs typeface="Open Sans Light" charset="0"/>
                </a:endParaRPr>
              </a:p>
            </p:txBody>
          </p:sp>
        </p:grp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5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866959" y="1480631"/>
              <a:ext cx="384187" cy="370599"/>
            </a:xfrm>
            <a:prstGeom prst="rect">
              <a:avLst/>
            </a:prstGeom>
            <a:noFill/>
          </p:spPr>
        </p:pic>
        <p:sp>
          <p:nvSpPr>
            <p:cNvPr id="12" name="Up-Down Arrow 11"/>
            <p:cNvSpPr/>
            <p:nvPr/>
          </p:nvSpPr>
          <p:spPr>
            <a:xfrm>
              <a:off x="2018164" y="1854377"/>
              <a:ext cx="111578" cy="293271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/>
          <p:cNvGrpSpPr/>
          <p:nvPr/>
        </p:nvGrpSpPr>
        <p:grpSpPr>
          <a:xfrm rot="16200000">
            <a:off x="3657820" y="1337823"/>
            <a:ext cx="519699" cy="3229955"/>
            <a:chOff x="2165684" y="1672389"/>
            <a:chExt cx="1038692" cy="2685445"/>
          </a:xfrm>
        </p:grpSpPr>
        <p:grpSp>
          <p:nvGrpSpPr>
            <p:cNvPr id="27" name="Group 26"/>
            <p:cNvGrpSpPr/>
            <p:nvPr/>
          </p:nvGrpSpPr>
          <p:grpSpPr>
            <a:xfrm>
              <a:off x="2165684" y="1845660"/>
              <a:ext cx="1038692" cy="2512174"/>
              <a:chOff x="2165684" y="1845660"/>
              <a:chExt cx="1038692" cy="2512174"/>
            </a:xfrm>
          </p:grpSpPr>
          <p:grpSp>
            <p:nvGrpSpPr>
              <p:cNvPr id="29" name="Group 28"/>
              <p:cNvGrpSpPr/>
              <p:nvPr/>
            </p:nvGrpSpPr>
            <p:grpSpPr>
              <a:xfrm>
                <a:off x="2292582" y="2107263"/>
                <a:ext cx="835628" cy="2079728"/>
                <a:chOff x="3848666" y="1978925"/>
                <a:chExt cx="2101759" cy="2291221"/>
              </a:xfrm>
            </p:grpSpPr>
            <p:grpSp>
              <p:nvGrpSpPr>
                <p:cNvPr id="32" name="Group 31"/>
                <p:cNvGrpSpPr/>
                <p:nvPr/>
              </p:nvGrpSpPr>
              <p:grpSpPr>
                <a:xfrm>
                  <a:off x="3848668" y="1978925"/>
                  <a:ext cx="2101757" cy="1146412"/>
                  <a:chOff x="3848668" y="1978925"/>
                  <a:chExt cx="2101757" cy="1146412"/>
                </a:xfrm>
              </p:grpSpPr>
              <p:sp>
                <p:nvSpPr>
                  <p:cNvPr id="38" name="Rectangle 37"/>
                  <p:cNvSpPr/>
                  <p:nvPr/>
                </p:nvSpPr>
                <p:spPr>
                  <a:xfrm>
                    <a:off x="3848670" y="1978925"/>
                    <a:ext cx="2101755" cy="286603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9" name="Rectangle 38"/>
                  <p:cNvSpPr/>
                  <p:nvPr/>
                </p:nvSpPr>
                <p:spPr>
                  <a:xfrm>
                    <a:off x="3848670" y="2265528"/>
                    <a:ext cx="2101755" cy="286603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0" name="Rectangle 39"/>
                  <p:cNvSpPr/>
                  <p:nvPr/>
                </p:nvSpPr>
                <p:spPr>
                  <a:xfrm>
                    <a:off x="3848669" y="2552131"/>
                    <a:ext cx="2101755" cy="286603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1" name="Rectangle 40"/>
                  <p:cNvSpPr/>
                  <p:nvPr/>
                </p:nvSpPr>
                <p:spPr>
                  <a:xfrm>
                    <a:off x="3848668" y="2838734"/>
                    <a:ext cx="2101755" cy="286603"/>
                  </a:xfrm>
                  <a:prstGeom prst="rect">
                    <a:avLst/>
                  </a:prstGeom>
                  <a:pattFill prst="wdDnDiag">
                    <a:fgClr>
                      <a:schemeClr val="accent1"/>
                    </a:fgClr>
                    <a:bgClr>
                      <a:schemeClr val="bg1"/>
                    </a:bgClr>
                  </a:patt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33" name="Group 32"/>
                <p:cNvGrpSpPr/>
                <p:nvPr/>
              </p:nvGrpSpPr>
              <p:grpSpPr>
                <a:xfrm>
                  <a:off x="3848666" y="3123734"/>
                  <a:ext cx="2101757" cy="1146412"/>
                  <a:chOff x="3848668" y="1978925"/>
                  <a:chExt cx="2101757" cy="1146412"/>
                </a:xfrm>
              </p:grpSpPr>
              <p:sp>
                <p:nvSpPr>
                  <p:cNvPr id="34" name="Rectangle 33"/>
                  <p:cNvSpPr/>
                  <p:nvPr/>
                </p:nvSpPr>
                <p:spPr>
                  <a:xfrm>
                    <a:off x="3848670" y="1978925"/>
                    <a:ext cx="2101755" cy="286603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5" name="Rectangle 34"/>
                  <p:cNvSpPr/>
                  <p:nvPr/>
                </p:nvSpPr>
                <p:spPr>
                  <a:xfrm>
                    <a:off x="3848670" y="2265528"/>
                    <a:ext cx="2101755" cy="286603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6" name="Rectangle 35"/>
                  <p:cNvSpPr/>
                  <p:nvPr/>
                </p:nvSpPr>
                <p:spPr>
                  <a:xfrm>
                    <a:off x="3848669" y="2552131"/>
                    <a:ext cx="2101755" cy="286603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" name="Rectangle 36"/>
                  <p:cNvSpPr/>
                  <p:nvPr/>
                </p:nvSpPr>
                <p:spPr>
                  <a:xfrm>
                    <a:off x="3848668" y="2838734"/>
                    <a:ext cx="2101755" cy="286603"/>
                  </a:xfrm>
                  <a:prstGeom prst="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sp>
            <p:nvSpPr>
              <p:cNvPr id="30" name="Rectangle 29"/>
              <p:cNvSpPr/>
              <p:nvPr/>
            </p:nvSpPr>
            <p:spPr>
              <a:xfrm>
                <a:off x="2292582" y="1845660"/>
                <a:ext cx="835626" cy="260148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/>
              <p:cNvSpPr/>
              <p:nvPr/>
            </p:nvSpPr>
            <p:spPr>
              <a:xfrm>
                <a:off x="2165684" y="4097686"/>
                <a:ext cx="1038692" cy="26014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8" name="Rectangle 27"/>
            <p:cNvSpPr/>
            <p:nvPr/>
          </p:nvSpPr>
          <p:spPr>
            <a:xfrm>
              <a:off x="2165684" y="1672389"/>
              <a:ext cx="1038692" cy="2601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Up-Down Arrow 41"/>
          <p:cNvSpPr/>
          <p:nvPr/>
        </p:nvSpPr>
        <p:spPr>
          <a:xfrm>
            <a:off x="4168884" y="2298068"/>
            <a:ext cx="179193" cy="41449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urved Right Arrow 45"/>
          <p:cNvSpPr/>
          <p:nvPr/>
        </p:nvSpPr>
        <p:spPr>
          <a:xfrm>
            <a:off x="3655738" y="1524613"/>
            <a:ext cx="261930" cy="733220"/>
          </a:xfrm>
          <a:prstGeom prst="curved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Curved Down Arrow 46"/>
          <p:cNvSpPr/>
          <p:nvPr/>
        </p:nvSpPr>
        <p:spPr>
          <a:xfrm rot="5400000">
            <a:off x="5098639" y="2473434"/>
            <a:ext cx="840963" cy="495111"/>
          </a:xfrm>
          <a:prstGeom prst="curved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 flipV="1">
            <a:off x="5140266" y="1283736"/>
            <a:ext cx="0" cy="72841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5251817" y="1365822"/>
            <a:ext cx="1992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fast cached reads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1688760" y="2755441"/>
            <a:ext cx="1081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NVRAM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3320561" y="850368"/>
            <a:ext cx="12084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compute core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2206274" y="1585782"/>
            <a:ext cx="1580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cache-write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5877223" y="2488837"/>
            <a:ext cx="1790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cache-eviction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28650" y="5212715"/>
            <a:ext cx="7886700" cy="7694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>
                <a:solidFill>
                  <a:srgbClr val="FF0000"/>
                </a:solidFill>
              </a:rPr>
              <a:t>Observation : simulation’s streaming I/O does not benefit from cached writes </a:t>
            </a:r>
          </a:p>
        </p:txBody>
      </p:sp>
    </p:spTree>
    <p:extLst>
      <p:ext uri="{BB962C8B-B14F-4D97-AF65-F5344CB8AC3E}">
        <p14:creationId xmlns:p14="http://schemas.microsoft.com/office/powerpoint/2010/main" val="1610363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6319933"/>
            <a:ext cx="2057400" cy="365125"/>
          </a:xfrm>
        </p:spPr>
        <p:txBody>
          <a:bodyPr/>
          <a:lstStyle/>
          <a:p>
            <a:fld id="{0E7F7946-6A2F-D242-A58E-E1DBBFDA6E8C}" type="slidenum">
              <a:rPr lang="en-US" smtClean="0"/>
              <a:t>7</a:t>
            </a:fld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628650" y="1100214"/>
            <a:ext cx="7727950" cy="3022810"/>
          </a:xfrm>
          <a:prstGeom prst="roundRect">
            <a:avLst>
              <a:gd name="adj" fmla="val 820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/>
          <p:cNvGrpSpPr/>
          <p:nvPr/>
        </p:nvGrpSpPr>
        <p:grpSpPr>
          <a:xfrm>
            <a:off x="990463" y="1222160"/>
            <a:ext cx="1157808" cy="1052907"/>
            <a:chOff x="901700" y="3376152"/>
            <a:chExt cx="1377950" cy="1253103"/>
          </a:xfrm>
        </p:grpSpPr>
        <p:sp>
          <p:nvSpPr>
            <p:cNvPr id="27" name="Oval 26"/>
            <p:cNvSpPr/>
            <p:nvPr/>
          </p:nvSpPr>
          <p:spPr>
            <a:xfrm>
              <a:off x="1835150" y="3962505"/>
              <a:ext cx="444500" cy="4445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901700" y="4184755"/>
              <a:ext cx="444500" cy="444500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" dirty="0"/>
            </a:p>
          </p:txBody>
        </p:sp>
        <p:sp>
          <p:nvSpPr>
            <p:cNvPr id="29" name="Diamond 28"/>
            <p:cNvSpPr/>
            <p:nvPr/>
          </p:nvSpPr>
          <p:spPr>
            <a:xfrm>
              <a:off x="1390650" y="3376152"/>
              <a:ext cx="444500" cy="415007"/>
            </a:xfrm>
            <a:prstGeom prst="diamond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Arrow Connector 30"/>
            <p:cNvCxnSpPr/>
            <p:nvPr/>
          </p:nvCxnSpPr>
          <p:spPr>
            <a:xfrm flipH="1">
              <a:off x="1213249" y="3832153"/>
              <a:ext cx="243278" cy="3398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1745196" y="3724537"/>
              <a:ext cx="200281" cy="1999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8" name="Oval 47"/>
          <p:cNvSpPr/>
          <p:nvPr/>
        </p:nvSpPr>
        <p:spPr>
          <a:xfrm>
            <a:off x="983499" y="3578976"/>
            <a:ext cx="373486" cy="3734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1997798" y="3687000"/>
            <a:ext cx="373486" cy="373487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Diamond 49"/>
          <p:cNvSpPr/>
          <p:nvPr/>
        </p:nvSpPr>
        <p:spPr>
          <a:xfrm>
            <a:off x="1403838" y="2988811"/>
            <a:ext cx="373486" cy="348705"/>
          </a:xfrm>
          <a:prstGeom prst="diamon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1717791" y="3337516"/>
            <a:ext cx="325239" cy="345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>
            <a:off x="1295467" y="3325690"/>
            <a:ext cx="163724" cy="233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Down Arrow 52"/>
          <p:cNvSpPr/>
          <p:nvPr/>
        </p:nvSpPr>
        <p:spPr>
          <a:xfrm>
            <a:off x="1418505" y="2395357"/>
            <a:ext cx="326693" cy="419100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" name="Group 63"/>
          <p:cNvGrpSpPr/>
          <p:nvPr/>
        </p:nvGrpSpPr>
        <p:grpSpPr>
          <a:xfrm>
            <a:off x="3299486" y="1235351"/>
            <a:ext cx="2091134" cy="943236"/>
            <a:chOff x="2607866" y="3981701"/>
            <a:chExt cx="2091134" cy="943236"/>
          </a:xfrm>
        </p:grpSpPr>
        <p:sp>
          <p:nvSpPr>
            <p:cNvPr id="61" name="Rounded Rectangle 60"/>
            <p:cNvSpPr/>
            <p:nvPr/>
          </p:nvSpPr>
          <p:spPr>
            <a:xfrm>
              <a:off x="2607866" y="3981701"/>
              <a:ext cx="1964134" cy="943236"/>
            </a:xfrm>
            <a:prstGeom prst="roundRect">
              <a:avLst>
                <a:gd name="adj" fmla="val 844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2607866" y="4130154"/>
              <a:ext cx="209113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Open Sans Light" charset="0"/>
                  <a:ea typeface="Open Sans Light" charset="0"/>
                  <a:cs typeface="Open Sans Light" charset="0"/>
                </a:rPr>
                <a:t>store L1, &amp;</a:t>
              </a:r>
              <a:r>
                <a:rPr lang="en-US" dirty="0">
                  <a:latin typeface="Open Sans Light" charset="0"/>
                  <a:ea typeface="Open Sans Light" charset="0"/>
                  <a:cs typeface="Open Sans Light" charset="0"/>
                </a:rPr>
                <a:t>right</a:t>
              </a:r>
            </a:p>
            <a:p>
              <a:r>
                <a:rPr lang="en-US" dirty="0">
                  <a:latin typeface="Open Sans Light" charset="0"/>
                  <a:ea typeface="Open Sans Light" charset="0"/>
                  <a:cs typeface="Open Sans Light" charset="0"/>
                </a:rPr>
                <a:t>store R1, &amp;left</a:t>
              </a:r>
            </a:p>
          </p:txBody>
        </p:sp>
      </p:grpSp>
      <p:sp>
        <p:nvSpPr>
          <p:cNvPr id="65" name="Right Arrow 64"/>
          <p:cNvSpPr/>
          <p:nvPr/>
        </p:nvSpPr>
        <p:spPr>
          <a:xfrm>
            <a:off x="2535219" y="1494495"/>
            <a:ext cx="525855" cy="419560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ight Arrow 65"/>
          <p:cNvSpPr/>
          <p:nvPr/>
        </p:nvSpPr>
        <p:spPr>
          <a:xfrm>
            <a:off x="5502036" y="1494495"/>
            <a:ext cx="525855" cy="419560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1" name="Group 110"/>
          <p:cNvGrpSpPr/>
          <p:nvPr/>
        </p:nvGrpSpPr>
        <p:grpSpPr>
          <a:xfrm>
            <a:off x="6698302" y="1207790"/>
            <a:ext cx="1038692" cy="1736743"/>
            <a:chOff x="6698302" y="3231564"/>
            <a:chExt cx="1038692" cy="1736743"/>
          </a:xfrm>
        </p:grpSpPr>
        <p:grpSp>
          <p:nvGrpSpPr>
            <p:cNvPr id="71" name="Group 70"/>
            <p:cNvGrpSpPr/>
            <p:nvPr/>
          </p:nvGrpSpPr>
          <p:grpSpPr>
            <a:xfrm>
              <a:off x="6748999" y="3491712"/>
              <a:ext cx="835629" cy="1037678"/>
              <a:chOff x="3848663" y="2552131"/>
              <a:chExt cx="2101761" cy="1143203"/>
            </a:xfrm>
          </p:grpSpPr>
          <p:grpSp>
            <p:nvGrpSpPr>
              <p:cNvPr id="74" name="Group 73"/>
              <p:cNvGrpSpPr/>
              <p:nvPr/>
            </p:nvGrpSpPr>
            <p:grpSpPr>
              <a:xfrm>
                <a:off x="3848668" y="2552131"/>
                <a:ext cx="2101756" cy="573206"/>
                <a:chOff x="3848668" y="2552131"/>
                <a:chExt cx="2101756" cy="573206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3848669" y="2552131"/>
                  <a:ext cx="2101755" cy="286603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3848668" y="2838734"/>
                  <a:ext cx="2101755" cy="286603"/>
                </a:xfrm>
                <a:prstGeom prst="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latin typeface="Open Sans Light" charset="0"/>
                      <a:ea typeface="Open Sans Light" charset="0"/>
                      <a:cs typeface="Open Sans Light" charset="0"/>
                    </a:rPr>
                    <a:t>R1</a:t>
                  </a:r>
                  <a:endParaRPr lang="en-US" dirty="0">
                    <a:latin typeface="Open Sans Light" charset="0"/>
                    <a:ea typeface="Open Sans Light" charset="0"/>
                    <a:cs typeface="Open Sans Light" charset="0"/>
                  </a:endParaRPr>
                </a:p>
              </p:txBody>
            </p:sp>
          </p:grpSp>
          <p:grpSp>
            <p:nvGrpSpPr>
              <p:cNvPr id="75" name="Group 74"/>
              <p:cNvGrpSpPr/>
              <p:nvPr/>
            </p:nvGrpSpPr>
            <p:grpSpPr>
              <a:xfrm>
                <a:off x="3848663" y="3123733"/>
                <a:ext cx="2101759" cy="571601"/>
                <a:chOff x="3848665" y="1978924"/>
                <a:chExt cx="2101759" cy="571601"/>
              </a:xfrm>
            </p:grpSpPr>
            <p:sp>
              <p:nvSpPr>
                <p:cNvPr id="76" name="Rectangle 75"/>
                <p:cNvSpPr/>
                <p:nvPr/>
              </p:nvSpPr>
              <p:spPr>
                <a:xfrm>
                  <a:off x="3848668" y="1978924"/>
                  <a:ext cx="2101756" cy="286603"/>
                </a:xfrm>
                <a:prstGeom prst="rect">
                  <a:avLst/>
                </a:prstGeom>
                <a:solidFill>
                  <a:srgbClr val="FFC000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latin typeface="Open Sans Light" charset="0"/>
                      <a:ea typeface="Open Sans Light" charset="0"/>
                      <a:cs typeface="Open Sans Light" charset="0"/>
                    </a:rPr>
                    <a:t>L1</a:t>
                  </a:r>
                  <a:endParaRPr lang="en-US" dirty="0">
                    <a:latin typeface="Open Sans Light" charset="0"/>
                    <a:ea typeface="Open Sans Light" charset="0"/>
                    <a:cs typeface="Open Sans Light" charset="0"/>
                  </a:endParaRPr>
                </a:p>
              </p:txBody>
            </p:sp>
            <p:sp>
              <p:nvSpPr>
                <p:cNvPr id="77" name="Rectangle 76"/>
                <p:cNvSpPr/>
                <p:nvPr/>
              </p:nvSpPr>
              <p:spPr>
                <a:xfrm>
                  <a:off x="3848665" y="2263923"/>
                  <a:ext cx="2101756" cy="286602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72" name="Rectangle 71"/>
            <p:cNvSpPr/>
            <p:nvPr/>
          </p:nvSpPr>
          <p:spPr>
            <a:xfrm>
              <a:off x="6749002" y="3231564"/>
              <a:ext cx="835626" cy="26014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6748999" y="4534761"/>
              <a:ext cx="835627" cy="26014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6698302" y="4708159"/>
              <a:ext cx="1038692" cy="2601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4923130" y="2998533"/>
            <a:ext cx="893088" cy="1052907"/>
            <a:chOff x="901700" y="3376152"/>
            <a:chExt cx="1062896" cy="1253103"/>
          </a:xfrm>
        </p:grpSpPr>
        <p:sp>
          <p:nvSpPr>
            <p:cNvPr id="83" name="Oval 82"/>
            <p:cNvSpPr/>
            <p:nvPr/>
          </p:nvSpPr>
          <p:spPr>
            <a:xfrm>
              <a:off x="901700" y="4184755"/>
              <a:ext cx="444500" cy="444500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Diamond 83"/>
            <p:cNvSpPr/>
            <p:nvPr/>
          </p:nvSpPr>
          <p:spPr>
            <a:xfrm>
              <a:off x="1390650" y="3376152"/>
              <a:ext cx="444500" cy="415007"/>
            </a:xfrm>
            <a:prstGeom prst="diamond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Arrow Connector 84"/>
            <p:cNvCxnSpPr/>
            <p:nvPr/>
          </p:nvCxnSpPr>
          <p:spPr>
            <a:xfrm flipH="1">
              <a:off x="1213249" y="3832153"/>
              <a:ext cx="243278" cy="3398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/>
            <p:cNvCxnSpPr/>
            <p:nvPr/>
          </p:nvCxnSpPr>
          <p:spPr>
            <a:xfrm>
              <a:off x="1727551" y="3792838"/>
              <a:ext cx="237045" cy="37916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9" name="Oval 88"/>
          <p:cNvSpPr/>
          <p:nvPr/>
        </p:nvSpPr>
        <p:spPr>
          <a:xfrm>
            <a:off x="5816220" y="3667237"/>
            <a:ext cx="373487" cy="373487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ight Arrow 90"/>
          <p:cNvSpPr/>
          <p:nvPr/>
        </p:nvSpPr>
        <p:spPr>
          <a:xfrm rot="8196330">
            <a:off x="6010709" y="2779030"/>
            <a:ext cx="525855" cy="419560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" name="Picture 9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8325" y="1980526"/>
            <a:ext cx="544577" cy="544577"/>
          </a:xfrm>
          <a:prstGeom prst="rect">
            <a:avLst/>
          </a:prstGeom>
        </p:spPr>
      </p:pic>
      <p:sp>
        <p:nvSpPr>
          <p:cNvPr id="94" name="Rectangle 93"/>
          <p:cNvSpPr/>
          <p:nvPr/>
        </p:nvSpPr>
        <p:spPr>
          <a:xfrm>
            <a:off x="4780400" y="2655741"/>
            <a:ext cx="1580388" cy="1602421"/>
          </a:xfrm>
          <a:prstGeom prst="rect">
            <a:avLst/>
          </a:prstGeom>
          <a:noFill/>
          <a:ln w="412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/>
        </p:nvSpPr>
        <p:spPr>
          <a:xfrm>
            <a:off x="803477" y="1441450"/>
            <a:ext cx="311148" cy="313118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96" name="Oval 95"/>
          <p:cNvSpPr/>
          <p:nvPr/>
        </p:nvSpPr>
        <p:spPr>
          <a:xfrm>
            <a:off x="803477" y="3163161"/>
            <a:ext cx="311148" cy="313118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112" name="Rounded Rectangle 111"/>
          <p:cNvSpPr/>
          <p:nvPr/>
        </p:nvSpPr>
        <p:spPr>
          <a:xfrm>
            <a:off x="3307920" y="1390035"/>
            <a:ext cx="1876986" cy="324270"/>
          </a:xfrm>
          <a:prstGeom prst="roundRect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6647465" y="1137580"/>
            <a:ext cx="1038692" cy="2601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/>
          <p:cNvSpPr/>
          <p:nvPr/>
        </p:nvSpPr>
        <p:spPr>
          <a:xfrm>
            <a:off x="6749001" y="1722715"/>
            <a:ext cx="835627" cy="260147"/>
          </a:xfrm>
          <a:prstGeom prst="rect">
            <a:avLst/>
          </a:prstGeom>
          <a:solidFill>
            <a:schemeClr val="accent4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Open Sans Light" charset="0"/>
                <a:ea typeface="Open Sans Light" charset="0"/>
                <a:cs typeface="Open Sans Light" charset="0"/>
              </a:rPr>
              <a:t>L1</a:t>
            </a: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628650" y="365127"/>
            <a:ext cx="7886700" cy="621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Crash-consistent NVRAM Updates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75060" y="4487775"/>
            <a:ext cx="7036394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Modern CPUs provide atomic updates at word granularity (8 bytes)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Multiword atomic updates may end up in an inconsistent state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00B050"/>
                </a:solidFill>
              </a:rPr>
              <a:t>Write-ahead logging is popular for in-place updates</a:t>
            </a:r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33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6" grpId="0" animBg="1"/>
      <p:bldP spid="89" grpId="0" animBg="1"/>
      <p:bldP spid="91" grpId="0" animBg="1"/>
      <p:bldP spid="94" grpId="0" animBg="1"/>
      <p:bldP spid="112" grpId="0" animBg="1"/>
      <p:bldP spid="1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Costly NVRAM Updates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8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36885" y="3853178"/>
            <a:ext cx="856578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Undo-logging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FF0000"/>
                </a:solidFill>
              </a:rPr>
              <a:t>Double writes </a:t>
            </a:r>
            <a:r>
              <a:rPr lang="en-US" sz="2200" dirty="0"/>
              <a:t>, </a:t>
            </a:r>
            <a:r>
              <a:rPr lang="en-US" sz="2200" b="1" dirty="0">
                <a:solidFill>
                  <a:srgbClr val="FF0000"/>
                </a:solidFill>
              </a:rPr>
              <a:t>extensive memory fencing </a:t>
            </a:r>
            <a:r>
              <a:rPr lang="en-US" sz="2200" dirty="0"/>
              <a:t>and </a:t>
            </a:r>
            <a:r>
              <a:rPr lang="en-US" sz="2200" b="1" dirty="0" err="1">
                <a:solidFill>
                  <a:srgbClr val="FF0000"/>
                </a:solidFill>
              </a:rPr>
              <a:t>cacheline</a:t>
            </a:r>
            <a:r>
              <a:rPr lang="en-US" sz="2200" b="1" dirty="0">
                <a:solidFill>
                  <a:srgbClr val="FF0000"/>
                </a:solidFill>
              </a:rPr>
              <a:t>-flushes</a:t>
            </a:r>
            <a:endParaRPr lang="en-US" sz="2200" b="1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00B050"/>
                </a:solidFill>
              </a:rPr>
              <a:t>Works for in-place </a:t>
            </a:r>
            <a:r>
              <a:rPr lang="en-US" sz="2200" b="1" dirty="0">
                <a:solidFill>
                  <a:srgbClr val="00B050"/>
                </a:solidFill>
              </a:rPr>
              <a:t>data updates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544984" y="2701098"/>
            <a:ext cx="777620" cy="432412"/>
            <a:chOff x="28956000" y="11657292"/>
            <a:chExt cx="3831772" cy="957945"/>
          </a:xfrm>
        </p:grpSpPr>
        <p:grpSp>
          <p:nvGrpSpPr>
            <p:cNvPr id="10" name="Group 9"/>
            <p:cNvGrpSpPr/>
            <p:nvPr/>
          </p:nvGrpSpPr>
          <p:grpSpPr>
            <a:xfrm>
              <a:off x="28956000" y="11657293"/>
              <a:ext cx="1915886" cy="957944"/>
              <a:chOff x="28956000" y="11657293"/>
              <a:chExt cx="1915886" cy="957944"/>
            </a:xfrm>
          </p:grpSpPr>
          <p:sp>
            <p:nvSpPr>
              <p:cNvPr id="14" name="Rectangle 13"/>
              <p:cNvSpPr/>
              <p:nvPr/>
            </p:nvSpPr>
            <p:spPr>
              <a:xfrm>
                <a:off x="28956000" y="11657294"/>
                <a:ext cx="957943" cy="95794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29913943" y="11657293"/>
                <a:ext cx="957943" cy="957943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30871886" y="11657292"/>
              <a:ext cx="1915886" cy="957944"/>
              <a:chOff x="28956000" y="11657293"/>
              <a:chExt cx="1915886" cy="957944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28956000" y="11657294"/>
                <a:ext cx="957943" cy="95794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29913943" y="11657293"/>
                <a:ext cx="957943" cy="957943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958143" y="1126583"/>
            <a:ext cx="491480" cy="491480"/>
          </a:xfrm>
          <a:prstGeom prst="rect">
            <a:avLst/>
          </a:prstGeom>
          <a:noFill/>
        </p:spPr>
      </p:pic>
      <p:grpSp>
        <p:nvGrpSpPr>
          <p:cNvPr id="38" name="Group 37"/>
          <p:cNvGrpSpPr/>
          <p:nvPr/>
        </p:nvGrpSpPr>
        <p:grpSpPr>
          <a:xfrm>
            <a:off x="4147295" y="2632761"/>
            <a:ext cx="833151" cy="445147"/>
            <a:chOff x="4713857" y="3826890"/>
            <a:chExt cx="835806" cy="508000"/>
          </a:xfrm>
        </p:grpSpPr>
        <p:sp>
          <p:nvSpPr>
            <p:cNvPr id="21" name="Rectangle 20"/>
            <p:cNvSpPr/>
            <p:nvPr/>
          </p:nvSpPr>
          <p:spPr>
            <a:xfrm>
              <a:off x="4713857" y="3826892"/>
              <a:ext cx="208952" cy="507998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922809" y="3826891"/>
              <a:ext cx="208952" cy="5079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131759" y="3826891"/>
              <a:ext cx="208952" cy="5079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340711" y="3826890"/>
              <a:ext cx="208952" cy="50799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Left Brace 25"/>
          <p:cNvSpPr/>
          <p:nvPr/>
        </p:nvSpPr>
        <p:spPr>
          <a:xfrm rot="16200000">
            <a:off x="3071744" y="1636230"/>
            <a:ext cx="360320" cy="345708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1933794" y="3512567"/>
            <a:ext cx="261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Open Sans Light" charset="0"/>
                <a:ea typeface="Open Sans Light" charset="0"/>
                <a:cs typeface="Open Sans Light" charset="0"/>
              </a:rPr>
              <a:t>NVRAM</a:t>
            </a: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78723" y="2364065"/>
            <a:ext cx="1760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Open Sans Light" charset="0"/>
                <a:ea typeface="Open Sans Light" charset="0"/>
                <a:cs typeface="Open Sans Light" charset="0"/>
              </a:rPr>
              <a:t>NVRAM data</a:t>
            </a: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124354" y="2691225"/>
            <a:ext cx="1203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Open Sans Light" charset="0"/>
                <a:ea typeface="Open Sans Light" charset="0"/>
                <a:cs typeface="Open Sans Light" charset="0"/>
              </a:rPr>
              <a:t>undo log</a:t>
            </a:r>
            <a:endParaRPr lang="en-US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30" name="Freeform 29"/>
          <p:cNvSpPr/>
          <p:nvPr/>
        </p:nvSpPr>
        <p:spPr>
          <a:xfrm>
            <a:off x="2421842" y="2102099"/>
            <a:ext cx="285937" cy="589126"/>
          </a:xfrm>
          <a:custGeom>
            <a:avLst/>
            <a:gdLst>
              <a:gd name="connsiteX0" fmla="*/ 0 w 1130300"/>
              <a:gd name="connsiteY0" fmla="*/ 1524000 h 1524000"/>
              <a:gd name="connsiteX1" fmla="*/ 800100 w 1130300"/>
              <a:gd name="connsiteY1" fmla="*/ 1003300 h 1524000"/>
              <a:gd name="connsiteX2" fmla="*/ 1130300 w 1130300"/>
              <a:gd name="connsiteY2" fmla="*/ 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30300" h="1524000">
                <a:moveTo>
                  <a:pt x="0" y="1524000"/>
                </a:moveTo>
                <a:cubicBezTo>
                  <a:pt x="305858" y="1390650"/>
                  <a:pt x="611717" y="1257300"/>
                  <a:pt x="800100" y="1003300"/>
                </a:cubicBezTo>
                <a:cubicBezTo>
                  <a:pt x="988483" y="749300"/>
                  <a:pt x="1130300" y="0"/>
                  <a:pt x="1130300" y="0"/>
                </a:cubicBezTo>
              </a:path>
            </a:pathLst>
          </a:custGeom>
          <a:noFill/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3695162" y="2007355"/>
            <a:ext cx="452133" cy="589126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4056165" y="2077894"/>
            <a:ext cx="311148" cy="313118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US" dirty="0"/>
          </a:p>
        </p:txBody>
      </p:sp>
      <p:grpSp>
        <p:nvGrpSpPr>
          <p:cNvPr id="39" name="Group 38"/>
          <p:cNvGrpSpPr/>
          <p:nvPr/>
        </p:nvGrpSpPr>
        <p:grpSpPr>
          <a:xfrm>
            <a:off x="2421840" y="1724285"/>
            <a:ext cx="1414688" cy="357115"/>
            <a:chOff x="2027317" y="1665817"/>
            <a:chExt cx="2081386" cy="487642"/>
          </a:xfrm>
        </p:grpSpPr>
        <p:sp>
          <p:nvSpPr>
            <p:cNvPr id="17" name="Rounded Rectangle 16"/>
            <p:cNvSpPr/>
            <p:nvPr/>
          </p:nvSpPr>
          <p:spPr>
            <a:xfrm flipV="1">
              <a:off x="2027317" y="1665818"/>
              <a:ext cx="2042384" cy="487641"/>
            </a:xfrm>
            <a:prstGeom prst="roundRect">
              <a:avLst/>
            </a:prstGeom>
            <a:noFill/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000" dirty="0">
                <a:solidFill>
                  <a:schemeClr val="tx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 rot="10800000" flipV="1">
              <a:off x="3330867" y="1692092"/>
              <a:ext cx="777836" cy="42027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Open Sans Light" charset="0"/>
                  <a:ea typeface="Open Sans Light" charset="0"/>
                  <a:cs typeface="Open Sans Light" charset="0"/>
                </a:rPr>
                <a:t>L1 </a:t>
              </a:r>
              <a:endParaRPr lang="en-US" sz="1400" dirty="0">
                <a:latin typeface="Open Sans Light" charset="0"/>
                <a:ea typeface="Open Sans Light" charset="0"/>
                <a:cs typeface="Open Sans Light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 flipV="1">
              <a:off x="2392205" y="1665817"/>
              <a:ext cx="188274" cy="487642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 flipV="1">
              <a:off x="2628090" y="1670602"/>
              <a:ext cx="188273" cy="47807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Freeform 39"/>
          <p:cNvSpPr/>
          <p:nvPr/>
        </p:nvSpPr>
        <p:spPr>
          <a:xfrm rot="10800000">
            <a:off x="2050551" y="2052952"/>
            <a:ext cx="285937" cy="589126"/>
          </a:xfrm>
          <a:custGeom>
            <a:avLst/>
            <a:gdLst>
              <a:gd name="connsiteX0" fmla="*/ 0 w 1130300"/>
              <a:gd name="connsiteY0" fmla="*/ 1524000 h 1524000"/>
              <a:gd name="connsiteX1" fmla="*/ 800100 w 1130300"/>
              <a:gd name="connsiteY1" fmla="*/ 1003300 h 1524000"/>
              <a:gd name="connsiteX2" fmla="*/ 1130300 w 1130300"/>
              <a:gd name="connsiteY2" fmla="*/ 0 h 15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30300" h="1524000">
                <a:moveTo>
                  <a:pt x="0" y="1524000"/>
                </a:moveTo>
                <a:cubicBezTo>
                  <a:pt x="305858" y="1390650"/>
                  <a:pt x="611717" y="1257300"/>
                  <a:pt x="800100" y="1003300"/>
                </a:cubicBezTo>
                <a:cubicBezTo>
                  <a:pt x="988483" y="749300"/>
                  <a:pt x="1130300" y="0"/>
                  <a:pt x="1130300" y="0"/>
                </a:cubicBezTo>
              </a:path>
            </a:pathLst>
          </a:custGeom>
          <a:noFill/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1784951" y="1921335"/>
            <a:ext cx="311148" cy="313118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43" name="Oval 42"/>
          <p:cNvSpPr/>
          <p:nvPr/>
        </p:nvSpPr>
        <p:spPr>
          <a:xfrm>
            <a:off x="5234680" y="1143425"/>
            <a:ext cx="311148" cy="313118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US" dirty="0"/>
          </a:p>
        </p:txBody>
      </p:sp>
      <p:sp>
        <p:nvSpPr>
          <p:cNvPr id="44" name="Oval 43"/>
          <p:cNvSpPr/>
          <p:nvPr/>
        </p:nvSpPr>
        <p:spPr>
          <a:xfrm>
            <a:off x="5268889" y="1889427"/>
            <a:ext cx="311148" cy="313118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580037" y="933003"/>
            <a:ext cx="33226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make a durable copy of original data in undo log (</a:t>
            </a:r>
            <a:r>
              <a:rPr lang="en-US" dirty="0" err="1"/>
              <a:t>clflush</a:t>
            </a:r>
            <a:r>
              <a:rPr lang="en-US" dirty="0"/>
              <a:t> and </a:t>
            </a:r>
            <a:r>
              <a:rPr lang="en-US" dirty="0" err="1"/>
              <a:t>sfence</a:t>
            </a:r>
            <a:r>
              <a:rPr lang="en-US" dirty="0"/>
              <a:t>)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5595544" y="1839176"/>
            <a:ext cx="2790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persist updated data</a:t>
            </a:r>
          </a:p>
          <a:p>
            <a:r>
              <a:rPr lang="en-US" dirty="0"/>
              <a:t>(</a:t>
            </a:r>
            <a:r>
              <a:rPr lang="en-US" dirty="0"/>
              <a:t> </a:t>
            </a:r>
            <a:r>
              <a:rPr lang="en-US" dirty="0" err="1"/>
              <a:t>clflush</a:t>
            </a:r>
            <a:r>
              <a:rPr lang="en-US" dirty="0"/>
              <a:t> and </a:t>
            </a:r>
            <a:r>
              <a:rPr lang="en-US" dirty="0" err="1"/>
              <a:t>sfence</a:t>
            </a:r>
            <a:r>
              <a:rPr lang="en-US" dirty="0"/>
              <a:t>)</a:t>
            </a:r>
            <a:endParaRPr lang="en-US" dirty="0"/>
          </a:p>
        </p:txBody>
      </p:sp>
      <p:sp>
        <p:nvSpPr>
          <p:cNvPr id="48" name="Oval 47"/>
          <p:cNvSpPr/>
          <p:nvPr/>
        </p:nvSpPr>
        <p:spPr>
          <a:xfrm>
            <a:off x="4638864" y="2709845"/>
            <a:ext cx="311148" cy="313118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US" dirty="0"/>
          </a:p>
        </p:txBody>
      </p:sp>
      <p:sp>
        <p:nvSpPr>
          <p:cNvPr id="49" name="Oval 48"/>
          <p:cNvSpPr/>
          <p:nvPr/>
        </p:nvSpPr>
        <p:spPr>
          <a:xfrm>
            <a:off x="5268889" y="2546377"/>
            <a:ext cx="311148" cy="313118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5655032" y="2490593"/>
            <a:ext cx="2790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commit transaction</a:t>
            </a:r>
          </a:p>
          <a:p>
            <a:r>
              <a:rPr lang="en-US" dirty="0"/>
              <a:t>(</a:t>
            </a:r>
            <a:r>
              <a:rPr lang="en-US" dirty="0" err="1"/>
              <a:t>clflush</a:t>
            </a:r>
            <a:r>
              <a:rPr lang="en-US" dirty="0"/>
              <a:t> and </a:t>
            </a:r>
            <a:r>
              <a:rPr lang="en-US" dirty="0" err="1"/>
              <a:t>sfence</a:t>
            </a:r>
            <a:r>
              <a:rPr lang="en-US" dirty="0"/>
              <a:t>) 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478723" y="5213684"/>
            <a:ext cx="8151930" cy="1046440"/>
            <a:chOff x="478723" y="5213684"/>
            <a:chExt cx="8151930" cy="1046440"/>
          </a:xfrm>
        </p:grpSpPr>
        <p:sp>
          <p:nvSpPr>
            <p:cNvPr id="3" name="Rectangle 2"/>
            <p:cNvSpPr/>
            <p:nvPr/>
          </p:nvSpPr>
          <p:spPr>
            <a:xfrm>
              <a:off x="478723" y="5213684"/>
              <a:ext cx="8151930" cy="9144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78723" y="5213684"/>
              <a:ext cx="8151930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>
                  <a:solidFill>
                    <a:srgbClr val="FF0000"/>
                  </a:solidFill>
                </a:rPr>
                <a:t>Observation: streaming data produces immutable objects </a:t>
              </a:r>
              <a:r>
                <a:rPr lang="en-US" sz="2200" b="1" dirty="0">
                  <a:solidFill>
                    <a:srgbClr val="FF0000"/>
                  </a:solidFill>
                  <a:sym typeface="Wingdings" panose="05000000000000000000" pitchFamily="2" charset="2"/>
                </a:rPr>
                <a:t></a:t>
              </a:r>
              <a:r>
                <a:rPr lang="en-US" sz="2200" b="1" dirty="0">
                  <a:solidFill>
                    <a:srgbClr val="FF0000"/>
                  </a:solidFill>
                </a:rPr>
                <a:t>  we don’t need in-place updates </a:t>
              </a:r>
            </a:p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71550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21702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accent1">
                    <a:lumMod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Long  I/O Path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HPDC '18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30109-0DCA-4385-8AFD-9CF98CF019B2}" type="slidenum">
              <a:rPr lang="en-US" smtClean="0"/>
              <a:t>9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5379753" y="1764694"/>
            <a:ext cx="3445315" cy="2494487"/>
            <a:chOff x="1421" y="2450492"/>
            <a:chExt cx="4813845" cy="2686355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517359" y="3205163"/>
              <a:ext cx="4006515" cy="0"/>
            </a:xfrm>
            <a:prstGeom prst="line">
              <a:avLst/>
            </a:prstGeom>
            <a:ln w="1905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1421" y="3241136"/>
              <a:ext cx="2260516" cy="3645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Kernel Space</a:t>
              </a:r>
              <a:endParaRPr lang="en-US" sz="16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>
              <a:off x="2418348" y="2796089"/>
              <a:ext cx="0" cy="618577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Group 11"/>
            <p:cNvGrpSpPr/>
            <p:nvPr/>
          </p:nvGrpSpPr>
          <p:grpSpPr>
            <a:xfrm>
              <a:off x="1747213" y="3382142"/>
              <a:ext cx="3068053" cy="1754705"/>
              <a:chOff x="1386265" y="3870674"/>
              <a:chExt cx="3068053" cy="1754705"/>
            </a:xfrm>
          </p:grpSpPr>
          <p:grpSp>
            <p:nvGrpSpPr>
              <p:cNvPr id="25" name="Group 24"/>
              <p:cNvGrpSpPr/>
              <p:nvPr/>
            </p:nvGrpSpPr>
            <p:grpSpPr>
              <a:xfrm>
                <a:off x="1407695" y="3870674"/>
                <a:ext cx="2755231" cy="942381"/>
                <a:chOff x="842211" y="3826042"/>
                <a:chExt cx="2755231" cy="942381"/>
              </a:xfrm>
            </p:grpSpPr>
            <p:sp>
              <p:nvSpPr>
                <p:cNvPr id="27" name="Rounded Rectangle 26"/>
                <p:cNvSpPr/>
                <p:nvPr/>
              </p:nvSpPr>
              <p:spPr>
                <a:xfrm>
                  <a:off x="842211" y="3826042"/>
                  <a:ext cx="2755231" cy="348916"/>
                </a:xfrm>
                <a:prstGeom prst="round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VFS </a:t>
                  </a:r>
                  <a:endParaRPr lang="en-US" dirty="0">
                    <a:solidFill>
                      <a:schemeClr val="tx1"/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endParaRPr>
                </a:p>
              </p:txBody>
            </p:sp>
            <p:sp>
              <p:nvSpPr>
                <p:cNvPr id="28" name="Rounded Rectangle 27"/>
                <p:cNvSpPr/>
                <p:nvPr/>
              </p:nvSpPr>
              <p:spPr>
                <a:xfrm>
                  <a:off x="842211" y="4419507"/>
                  <a:ext cx="2755231" cy="348916"/>
                </a:xfrm>
                <a:prstGeom prst="roundRect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File system </a:t>
                  </a:r>
                  <a:endParaRPr lang="en-US" dirty="0">
                    <a:solidFill>
                      <a:schemeClr val="tx1"/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endParaRPr>
                </a:p>
              </p:txBody>
            </p:sp>
          </p:grpSp>
          <p:sp>
            <p:nvSpPr>
              <p:cNvPr id="26" name="Rounded Rectangle 25"/>
              <p:cNvSpPr/>
              <p:nvPr/>
            </p:nvSpPr>
            <p:spPr>
              <a:xfrm>
                <a:off x="1386265" y="5136847"/>
                <a:ext cx="3068053" cy="488532"/>
              </a:xfrm>
              <a:prstGeom prst="round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NVRAM</a:t>
                </a:r>
                <a:endParaRPr lang="en-US" dirty="0">
                  <a:solidFill>
                    <a:schemeClr val="tx1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</p:txBody>
          </p:sp>
        </p:grpSp>
        <p:cxnSp>
          <p:nvCxnSpPr>
            <p:cNvPr id="14" name="Straight Arrow Connector 13"/>
            <p:cNvCxnSpPr/>
            <p:nvPr/>
          </p:nvCxnSpPr>
          <p:spPr>
            <a:xfrm>
              <a:off x="2418348" y="4324523"/>
              <a:ext cx="0" cy="419007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>
              <a:off x="2418348" y="3729239"/>
              <a:ext cx="0" cy="299680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V="1">
              <a:off x="3970420" y="4310996"/>
              <a:ext cx="0" cy="432534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 flipV="1">
              <a:off x="3970420" y="3556600"/>
              <a:ext cx="0" cy="419008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3970420" y="2796089"/>
              <a:ext cx="0" cy="586053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2039352" y="2478840"/>
              <a:ext cx="1016668" cy="3977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write</a:t>
              </a:r>
              <a:endPara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657598" y="2450492"/>
              <a:ext cx="914400" cy="3977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read</a:t>
              </a:r>
              <a:endPara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3124" y="2879065"/>
              <a:ext cx="2100841" cy="3645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User space</a:t>
              </a:r>
              <a:endParaRPr lang="en-US" sz="16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585767" y="1521586"/>
            <a:ext cx="516324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NVRAM optimized file-systems shorten the I/O path by removing: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Page-cache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Device-driver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Still has to go through Linux VFS layer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Complex meta-structures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Kernel crossings are costly</a:t>
            </a:r>
            <a:endParaRPr lang="en-US" sz="2200" dirty="0"/>
          </a:p>
        </p:txBody>
      </p:sp>
      <p:grpSp>
        <p:nvGrpSpPr>
          <p:cNvPr id="36" name="Group 35"/>
          <p:cNvGrpSpPr/>
          <p:nvPr/>
        </p:nvGrpSpPr>
        <p:grpSpPr>
          <a:xfrm>
            <a:off x="408289" y="5393650"/>
            <a:ext cx="8208227" cy="769441"/>
            <a:chOff x="408287" y="5393648"/>
            <a:chExt cx="8208227" cy="769441"/>
          </a:xfrm>
        </p:grpSpPr>
        <p:sp>
          <p:nvSpPr>
            <p:cNvPr id="34" name="TextBox 33"/>
            <p:cNvSpPr txBox="1"/>
            <p:nvPr/>
          </p:nvSpPr>
          <p:spPr>
            <a:xfrm>
              <a:off x="408287" y="5393648"/>
              <a:ext cx="810706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b="1" dirty="0">
                  <a:solidFill>
                    <a:srgbClr val="FF0000"/>
                  </a:solidFill>
                </a:rPr>
                <a:t>Observation: even the state of the art NVRAM file-systems has long I/O path</a:t>
              </a:r>
              <a:endParaRPr lang="en-US" sz="2200" b="1" dirty="0">
                <a:solidFill>
                  <a:srgbClr val="FF0000"/>
                </a:solidFill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408287" y="5393648"/>
              <a:ext cx="8208227" cy="76944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58028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pen-sans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17584</TotalTime>
  <Words>3168</Words>
  <Application>Microsoft Office PowerPoint</Application>
  <PresentationFormat>On-screen Show (4:3)</PresentationFormat>
  <Paragraphs>621</Paragraphs>
  <Slides>30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Calibri</vt:lpstr>
      <vt:lpstr>Open Sans</vt:lpstr>
      <vt:lpstr>Wingdings</vt:lpstr>
      <vt:lpstr>Open Sans Light</vt:lpstr>
      <vt:lpstr>Arial</vt:lpstr>
      <vt:lpstr>Office Theme</vt:lpstr>
      <vt:lpstr>NVSTREAM:NVRAM-based Transport for Streaming Objects </vt:lpstr>
      <vt:lpstr>NVRAM and HPC I/O</vt:lpstr>
      <vt:lpstr>Paper in a Nutshell</vt:lpstr>
      <vt:lpstr>NVRAM for HPC Workflow I/O</vt:lpstr>
      <vt:lpstr>HPC Streaming I/O</vt:lpstr>
      <vt:lpstr>Temporal I/O Optimized FS</vt:lpstr>
      <vt:lpstr>PowerPoint Presentation</vt:lpstr>
      <vt:lpstr>Costly NVRAM Updates</vt:lpstr>
      <vt:lpstr>Long  I/O Path</vt:lpstr>
      <vt:lpstr>Outline</vt:lpstr>
      <vt:lpstr>Key Ideas for Identified Problems</vt:lpstr>
      <vt:lpstr>NVStream Object Store</vt:lpstr>
      <vt:lpstr>NVStream Object Store</vt:lpstr>
      <vt:lpstr>Log Structured Persistent Heap</vt:lpstr>
      <vt:lpstr>Cache Bypassing Stores</vt:lpstr>
      <vt:lpstr>Lightweight NVRAM Appends</vt:lpstr>
      <vt:lpstr>Optimization: Batched I/O</vt:lpstr>
      <vt:lpstr>Optimization: Delta Compression</vt:lpstr>
      <vt:lpstr>I/O size Reduction</vt:lpstr>
      <vt:lpstr>Evaluation Setup</vt:lpstr>
      <vt:lpstr>Benchmarks</vt:lpstr>
      <vt:lpstr>Baselines</vt:lpstr>
      <vt:lpstr>I/O Size Sensitivity Analysis</vt:lpstr>
      <vt:lpstr>Snapshot Writes</vt:lpstr>
      <vt:lpstr>Snapshot Reads</vt:lpstr>
      <vt:lpstr>Benefits of Delta Compression</vt:lpstr>
      <vt:lpstr>Summary</vt:lpstr>
      <vt:lpstr>Conclusion</vt:lpstr>
      <vt:lpstr>Extra slides</vt:lpstr>
      <vt:lpstr>Overheads and Missed Opportunities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Pradeep Fernando</dc:creator>
  <cp:lastModifiedBy>Pradeep Fernando</cp:lastModifiedBy>
  <cp:revision>321</cp:revision>
  <dcterms:created xsi:type="dcterms:W3CDTF">2018-06-01T17:49:35Z</dcterms:created>
  <dcterms:modified xsi:type="dcterms:W3CDTF">2018-06-15T20:25:33Z</dcterms:modified>
</cp:coreProperties>
</file>

<file path=docProps/thumbnail.jpeg>
</file>